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2" r:id="rId5"/>
    <p:sldMasterId id="214748367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</p:sldIdLst>
  <p:sldSz cy="5143500" cx="9144000"/>
  <p:notesSz cx="6858000" cy="9144000"/>
  <p:embeddedFontLst>
    <p:embeddedFont>
      <p:font typeface="Roboto"/>
      <p:regular r:id="rId110"/>
      <p:bold r:id="rId111"/>
      <p:italic r:id="rId112"/>
      <p:boldItalic r:id="rId113"/>
    </p:embeddedFont>
    <p:embeddedFont>
      <p:font typeface="Roboto Medium"/>
      <p:regular r:id="rId114"/>
      <p:bold r:id="rId115"/>
      <p:italic r:id="rId116"/>
      <p:boldItalic r:id="rId117"/>
    </p:embeddedFont>
    <p:embeddedFont>
      <p:font typeface="Lexend Light"/>
      <p:regular r:id="rId118"/>
      <p:bold r:id="rId119"/>
    </p:embeddedFont>
    <p:embeddedFont>
      <p:font typeface="Nunito"/>
      <p:regular r:id="rId120"/>
      <p:bold r:id="rId121"/>
      <p:italic r:id="rId122"/>
      <p:boldItalic r:id="rId123"/>
    </p:embeddedFont>
    <p:embeddedFont>
      <p:font typeface="Maven Pro"/>
      <p:regular r:id="rId124"/>
      <p:bold r:id="rId125"/>
    </p:embeddedFont>
    <p:embeddedFont>
      <p:font typeface="Outfit"/>
      <p:regular r:id="rId126"/>
      <p:bold r:id="rId127"/>
    </p:embeddedFont>
    <p:embeddedFont>
      <p:font typeface="Lexend"/>
      <p:regular r:id="rId128"/>
      <p:bold r:id="rId129"/>
    </p:embeddedFont>
    <p:embeddedFont>
      <p:font typeface="Gill Sans"/>
      <p:regular r:id="rId130"/>
      <p:bold r:id="rId1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778A5E7-6531-43A7-8750-66BDF094A20B}">
  <a:tblStyle styleId="{4778A5E7-6531-43A7-8750-66BDF094A20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07" Type="http://schemas.openxmlformats.org/officeDocument/2006/relationships/slide" Target="slides/slide100.xml"/><Relationship Id="rId106" Type="http://schemas.openxmlformats.org/officeDocument/2006/relationships/slide" Target="slides/slide99.xml"/><Relationship Id="rId105" Type="http://schemas.openxmlformats.org/officeDocument/2006/relationships/slide" Target="slides/slide98.xml"/><Relationship Id="rId104" Type="http://schemas.openxmlformats.org/officeDocument/2006/relationships/slide" Target="slides/slide97.xml"/><Relationship Id="rId109" Type="http://schemas.openxmlformats.org/officeDocument/2006/relationships/slide" Target="slides/slide102.xml"/><Relationship Id="rId108" Type="http://schemas.openxmlformats.org/officeDocument/2006/relationships/slide" Target="slides/slide101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103" Type="http://schemas.openxmlformats.org/officeDocument/2006/relationships/slide" Target="slides/slide96.xml"/><Relationship Id="rId102" Type="http://schemas.openxmlformats.org/officeDocument/2006/relationships/slide" Target="slides/slide95.xml"/><Relationship Id="rId101" Type="http://schemas.openxmlformats.org/officeDocument/2006/relationships/slide" Target="slides/slide94.xml"/><Relationship Id="rId100" Type="http://schemas.openxmlformats.org/officeDocument/2006/relationships/slide" Target="slides/slide93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29" Type="http://schemas.openxmlformats.org/officeDocument/2006/relationships/font" Target="fonts/Lexend-bold.fntdata"/><Relationship Id="rId128" Type="http://schemas.openxmlformats.org/officeDocument/2006/relationships/font" Target="fonts/Lexend-regular.fntdata"/><Relationship Id="rId127" Type="http://schemas.openxmlformats.org/officeDocument/2006/relationships/font" Target="fonts/Outfit-bold.fntdata"/><Relationship Id="rId126" Type="http://schemas.openxmlformats.org/officeDocument/2006/relationships/font" Target="fonts/Outfit-regular.fntdata"/><Relationship Id="rId26" Type="http://schemas.openxmlformats.org/officeDocument/2006/relationships/slide" Target="slides/slide19.xml"/><Relationship Id="rId121" Type="http://schemas.openxmlformats.org/officeDocument/2006/relationships/font" Target="fonts/Nunito-bold.fntdata"/><Relationship Id="rId25" Type="http://schemas.openxmlformats.org/officeDocument/2006/relationships/slide" Target="slides/slide18.xml"/><Relationship Id="rId120" Type="http://schemas.openxmlformats.org/officeDocument/2006/relationships/font" Target="fonts/Nunito-regular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125" Type="http://schemas.openxmlformats.org/officeDocument/2006/relationships/font" Target="fonts/MavenPro-bold.fntdata"/><Relationship Id="rId29" Type="http://schemas.openxmlformats.org/officeDocument/2006/relationships/slide" Target="slides/slide22.xml"/><Relationship Id="rId124" Type="http://schemas.openxmlformats.org/officeDocument/2006/relationships/font" Target="fonts/MavenPro-regular.fntdata"/><Relationship Id="rId123" Type="http://schemas.openxmlformats.org/officeDocument/2006/relationships/font" Target="fonts/Nunito-boldItalic.fntdata"/><Relationship Id="rId122" Type="http://schemas.openxmlformats.org/officeDocument/2006/relationships/font" Target="fonts/Nunito-italic.fntdata"/><Relationship Id="rId95" Type="http://schemas.openxmlformats.org/officeDocument/2006/relationships/slide" Target="slides/slide88.xml"/><Relationship Id="rId94" Type="http://schemas.openxmlformats.org/officeDocument/2006/relationships/slide" Target="slides/slide87.xml"/><Relationship Id="rId97" Type="http://schemas.openxmlformats.org/officeDocument/2006/relationships/slide" Target="slides/slide90.xml"/><Relationship Id="rId96" Type="http://schemas.openxmlformats.org/officeDocument/2006/relationships/slide" Target="slides/slide89.xml"/><Relationship Id="rId11" Type="http://schemas.openxmlformats.org/officeDocument/2006/relationships/slide" Target="slides/slide4.xml"/><Relationship Id="rId99" Type="http://schemas.openxmlformats.org/officeDocument/2006/relationships/slide" Target="slides/slide92.xml"/><Relationship Id="rId10" Type="http://schemas.openxmlformats.org/officeDocument/2006/relationships/slide" Target="slides/slide3.xml"/><Relationship Id="rId98" Type="http://schemas.openxmlformats.org/officeDocument/2006/relationships/slide" Target="slides/slide91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91" Type="http://schemas.openxmlformats.org/officeDocument/2006/relationships/slide" Target="slides/slide84.xml"/><Relationship Id="rId90" Type="http://schemas.openxmlformats.org/officeDocument/2006/relationships/slide" Target="slides/slide83.xml"/><Relationship Id="rId93" Type="http://schemas.openxmlformats.org/officeDocument/2006/relationships/slide" Target="slides/slide86.xml"/><Relationship Id="rId92" Type="http://schemas.openxmlformats.org/officeDocument/2006/relationships/slide" Target="slides/slide85.xml"/><Relationship Id="rId118" Type="http://schemas.openxmlformats.org/officeDocument/2006/relationships/font" Target="fonts/LexendLight-regular.fntdata"/><Relationship Id="rId117" Type="http://schemas.openxmlformats.org/officeDocument/2006/relationships/font" Target="fonts/RobotoMedium-boldItalic.fntdata"/><Relationship Id="rId116" Type="http://schemas.openxmlformats.org/officeDocument/2006/relationships/font" Target="fonts/RobotoMedium-italic.fntdata"/><Relationship Id="rId115" Type="http://schemas.openxmlformats.org/officeDocument/2006/relationships/font" Target="fonts/RobotoMedium-bold.fntdata"/><Relationship Id="rId119" Type="http://schemas.openxmlformats.org/officeDocument/2006/relationships/font" Target="fonts/LexendLight-bold.fntdata"/><Relationship Id="rId15" Type="http://schemas.openxmlformats.org/officeDocument/2006/relationships/slide" Target="slides/slide8.xml"/><Relationship Id="rId110" Type="http://schemas.openxmlformats.org/officeDocument/2006/relationships/font" Target="fonts/Roboto-regular.fntdata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14" Type="http://schemas.openxmlformats.org/officeDocument/2006/relationships/font" Target="fonts/RobotoMedium-regular.fntdata"/><Relationship Id="rId18" Type="http://schemas.openxmlformats.org/officeDocument/2006/relationships/slide" Target="slides/slide11.xml"/><Relationship Id="rId113" Type="http://schemas.openxmlformats.org/officeDocument/2006/relationships/font" Target="fonts/Roboto-boldItalic.fntdata"/><Relationship Id="rId112" Type="http://schemas.openxmlformats.org/officeDocument/2006/relationships/font" Target="fonts/Roboto-italic.fntdata"/><Relationship Id="rId111" Type="http://schemas.openxmlformats.org/officeDocument/2006/relationships/font" Target="fonts/Roboto-bold.fntdata"/><Relationship Id="rId84" Type="http://schemas.openxmlformats.org/officeDocument/2006/relationships/slide" Target="slides/slide77.xml"/><Relationship Id="rId83" Type="http://schemas.openxmlformats.org/officeDocument/2006/relationships/slide" Target="slides/slide76.xml"/><Relationship Id="rId86" Type="http://schemas.openxmlformats.org/officeDocument/2006/relationships/slide" Target="slides/slide79.xml"/><Relationship Id="rId85" Type="http://schemas.openxmlformats.org/officeDocument/2006/relationships/slide" Target="slides/slide78.xml"/><Relationship Id="rId88" Type="http://schemas.openxmlformats.org/officeDocument/2006/relationships/slide" Target="slides/slide81.xml"/><Relationship Id="rId87" Type="http://schemas.openxmlformats.org/officeDocument/2006/relationships/slide" Target="slides/slide80.xml"/><Relationship Id="rId89" Type="http://schemas.openxmlformats.org/officeDocument/2006/relationships/slide" Target="slides/slide82.xml"/><Relationship Id="rId80" Type="http://schemas.openxmlformats.org/officeDocument/2006/relationships/slide" Target="slides/slide73.xml"/><Relationship Id="rId82" Type="http://schemas.openxmlformats.org/officeDocument/2006/relationships/slide" Target="slides/slide75.xml"/><Relationship Id="rId81" Type="http://schemas.openxmlformats.org/officeDocument/2006/relationships/slide" Target="slides/slide74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7" Type="http://schemas.openxmlformats.org/officeDocument/2006/relationships/slide" Target="slides/slide70.xml"/><Relationship Id="rId76" Type="http://schemas.openxmlformats.org/officeDocument/2006/relationships/slide" Target="slides/slide69.xml"/><Relationship Id="rId79" Type="http://schemas.openxmlformats.org/officeDocument/2006/relationships/slide" Target="slides/slide72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131" Type="http://schemas.openxmlformats.org/officeDocument/2006/relationships/font" Target="fonts/GillSans-bold.fntdata"/><Relationship Id="rId130" Type="http://schemas.openxmlformats.org/officeDocument/2006/relationships/font" Target="fonts/GillSans-regular.fntdata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6" Type="http://schemas.openxmlformats.org/officeDocument/2006/relationships/slide" Target="slides/slide59.xml"/><Relationship Id="rId65" Type="http://schemas.openxmlformats.org/officeDocument/2006/relationships/slide" Target="slides/slide58.xml"/><Relationship Id="rId68" Type="http://schemas.openxmlformats.org/officeDocument/2006/relationships/slide" Target="slides/slide61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69" Type="http://schemas.openxmlformats.org/officeDocument/2006/relationships/slide" Target="slides/slide6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9" Type="http://schemas.openxmlformats.org/officeDocument/2006/relationships/slide" Target="slides/slide52.xml"/><Relationship Id="rId58" Type="http://schemas.openxmlformats.org/officeDocument/2006/relationships/slide" Target="slides/slide5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i.org/10.1038/476018a" TargetMode="External"/><Relationship Id="rId3" Type="http://schemas.openxmlformats.org/officeDocument/2006/relationships/hyperlink" Target="https://doi.org/10.1038/476018a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i.org/10.1145/2460296.2460307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classy-tech.blogspot.com/2014/05/gis-digital-humanities-classroom.html" TargetMode="External"/><Relationship Id="rId3" Type="http://schemas.openxmlformats.org/officeDocument/2006/relationships/hyperlink" Target="http://classy-tech.blogspot.com/2014/05/gis-digital-humanities-classroom.html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resident.gov.tw/News/23769" TargetMode="External"/><Relationship Id="rId3" Type="http://schemas.openxmlformats.org/officeDocument/2006/relationships/hyperlink" Target="http://blog.pulipuli.info/2017/10/text-analyzer-for-text-mining.html" TargetMode="External"/><Relationship Id="rId4" Type="http://schemas.openxmlformats.org/officeDocument/2006/relationships/hyperlink" Target="http://blog.pulipuli.info/2017/03/jieba-js-online-chinese-analyzer-jieba.html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edium.com/@lettier/how-does-lda-work-ill-explain-using-emoji-108abf40fa7d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edium.com/@lettier/how-does-lda-work-ill-explain-using-emoji-108abf40fa7d" TargetMode="Externa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blog.pulipuli.info/2017/11/fasttag-identify-part-of-speech-in.html" TargetMode="Externa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owardsdatascience.com/named-entity-recognition-and-classification-with-scikit-learn-f05372f07ba2" TargetMode="Externa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owardsdatascience.com/named-entity-recognition-and-classification-with-scikit-learn-f05372f07ba2" TargetMode="External"/><Relationship Id="rId3" Type="http://schemas.openxmlformats.org/officeDocument/2006/relationships/hyperlink" Target="https://www.reuters.com/article/us-usa-fbi-strzok/fbi-agent-strzok-who-criticized-trump-in-text-messages-is-fired-idUSKBN1KY1TU" TargetMode="Externa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betterevaluation.org/en/evaluation-options/phrase_net" TargetMode="Externa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chance.org.tw/%E7%B1%A4%E8%A9%A9%E9%9B%86/%E9%9B%B7%E9%9B%A8%E5%B8%AB%E4%B8%80%E7%99%BE%E7%B1%A4/%E7%B1%A4%E8%A9%A9%E7%B6%B2%E2%80%A7%E9%9B%B7%E9%9B%A8%E5%B8%AB%E4%B8%80%E7%99%BE%E7%B1%A4.htm" TargetMode="Externa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ltk.org/book/ch02.html#fig-wn-hierarchy" TargetMode="Externa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ltk.org/book/ch02.html#fig-wn-hierarchy" TargetMode="Externa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jishuwen.com/d/2G3V/zh-tw" TargetMode="External"/><Relationship Id="rId3" Type="http://schemas.openxmlformats.org/officeDocument/2006/relationships/hyperlink" Target="https://blog.xuite.net/humira51/wretch/188490588-%E6%9D%B1%E8%A5%BF%E6%A9%AB%E8%B2%AB%E5%85%AC%E8%B7%AF%E7%89%8C%E6%A8%93" TargetMode="Externa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chance.org.tw/%E7%B1%A4%E8%A9%A9%E9%9B%86/%E9%9B%B7%E9%9B%A8%E5%B8%AB%E4%B8%80%E7%99%BE%E7%B1%A4/%E7%B1%A4%E8%A9%A9%E7%B6%B2%E2%80%A7%E9%9B%B7%E9%9B%A8%E5%B8%AB%E4%B8%80%E7%99%BE%E7%B1%A4.htm" TargetMode="Externa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jishuwen.com/d/2G3V/zh-tw" TargetMode="Externa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jishuwen.com/d/2G3V/zh-tw" TargetMode="Externa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jishuwen.com/d/2G3V/zh-tw" TargetMode="Externa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c.ai/predict-movie-reviews-with-bert/" TargetMode="Externa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manucartoons/photos/a.113566055350963/549179125122985/?type=3&amp;__xts__%5B0%5D=68.ARB-oPXig7LaPmCXIhxkdsR6-r237BDWU-qU7fV0w649b3hcD9ADbrL4kd-oQ9WdnJT4ISRnmwuWpPdgGm8el_2o0noODhH77lUAinMfAOeTLIR2Fx10w3AcBWAvy-NA_2bWsBIhcD1_V6aCGP2xgszQl62ofgpb2MQR1JSeQjIM03ckYbTrandP3Mi2AUfEvIq8MXXla0XoGOnfUSH2HYJOr8jj5tSAO2eGwR5rTnQxtKctp5RjmzuAG8NHbfSX2NtZvAln_pqIldl0hjmpbQItYrgo3LkPTF2-U1Dk794pMSPsDubOqSEoDZeN8sYRphQ&amp;__tn__=-R" TargetMode="Externa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60a395acae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60a395acae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5b2b5e5bb9_15_8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5b2b5e5bb9_15_8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Moretti [Mor13] describes distant reading as ‘a little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pact with the devil: we know how to read texts, now let’s learn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not to read them’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2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g125f2fb5158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4" name="Google Shape;1994;g125f2fb5158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2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g125f2fb5158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4" name="Google Shape;2004;g125f2fb5158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什麼時候ＵＸ跟數據成為了最可怕的武器 — 從《脫歐之戰》反觀台灣 – 本丸 Ben Wan – Medium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medium.com/@benwanmurmur/%E4%BB%80%E9%BA%BC%E6%99%82%E5%80%99%EF%BD%95%EF%BD%98%E8%B7%9F%E6%95%B8%E6%93%9A%E6%88%90%E7%82%BA%E4%BA%86%E6%9C%80%E5%8F%AF%E6%80%95%E7%9A%84%E6%AD%A6%E5%99%A8-%E5%BE%9E-%E8%84%AB%E6%AD%90%E4%B9%8B%E6%88%B0-%E5%8F%8D%E8%A7%80%E5%8F%B0%E7%81%A3-483c255c2365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g160a395acae_2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3" name="Google Shape;2013;g160a395acae_2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5a07704c62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5a07704c62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5b2b5e5bb9_2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5b2b5e5bb9_2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5a07704c62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5a07704c62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Butler, D. (2011). Computing giants launch free science metrics. </a:t>
            </a:r>
            <a:r>
              <a:rPr i="1" lang="en"/>
              <a:t>Nature</a:t>
            </a:r>
            <a:r>
              <a:rPr lang="en"/>
              <a:t>, </a:t>
            </a:r>
            <a:r>
              <a:rPr i="1" lang="en"/>
              <a:t>476</a:t>
            </a:r>
            <a:r>
              <a:rPr lang="en"/>
              <a:t>(7358), 18-18. doi:</a:t>
            </a:r>
            <a:r>
              <a:rPr lang="en" u="sng">
                <a:solidFill>
                  <a:schemeClr val="hlink"/>
                </a:solidFill>
                <a:hlinkClick r:id="rId2"/>
              </a:rPr>
              <a:t>10.1038/476018a</a:t>
            </a:r>
            <a:endParaRPr u="sng">
              <a:solidFill>
                <a:schemeClr val="hlink"/>
              </a:solidFill>
              <a:hlinkClick r:id="rId3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5b2b5e5bb9_2_1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5b2b5e5bb9_2_1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5b2b5e5bb9_2_1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5b2b5e5bb9_2_1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Southavilay, V., Yacef, K., Reimann, P., &amp; Calvo, R. A. (2013). Analysis of Collaborative Writing Processes Using Revision Maps and Probabilistic Topic Models. In </a:t>
            </a:r>
            <a:r>
              <a:rPr i="1" lang="en"/>
              <a:t>Proceedings of the Third International Conference on Learning Analytics and Knowledge</a:t>
            </a:r>
            <a:r>
              <a:rPr lang="en"/>
              <a:t> (pp. 38–47). New York, NY, USA: ACM. doi:</a:t>
            </a:r>
            <a:r>
              <a:rPr lang="en" u="sng">
                <a:solidFill>
                  <a:schemeClr val="hlink"/>
                </a:solidFill>
                <a:hlinkClick r:id="rId2"/>
              </a:rPr>
              <a:t>10.1145/2460296.2460307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5b2b5e5bb9_2_1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5b2b5e5bb9_2_1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Tagliaferri, L. (2014, May). GIS: Digital Humanities &amp; Classroom Applications. </a:t>
            </a:r>
            <a:r>
              <a:rPr i="1" lang="en"/>
              <a:t>Classy Tech</a:t>
            </a:r>
            <a:r>
              <a:rPr lang="en"/>
              <a:t>. Retrieved from</a:t>
            </a:r>
            <a:r>
              <a:rPr lang="en">
                <a:uFill>
                  <a:noFill/>
                </a:uFill>
                <a:hlinkClick r:id="rId2"/>
              </a:rPr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http://classy-tech.blogspot.com/2014/05/gis-digital-humanities-classroom.html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5b2b5e5bb9_15_1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5b2b5e5bb9_15_1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字詞與主題分析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命名實體與詞性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順序分析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特徵分析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資料探勘實際應用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5b2b5e5bb9_2_17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5b2b5e5bb9_2_1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b2b5e5bb9_2_17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b2b5e5bb9_2_17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https://www.president.gov.tw/News/23769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http://blog.pulipuli.info/2017/10/text-analyzer-for-text-mining.html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http://blog.pulipuli.info/2017/03/jieba-js-online-chinese-analyzer-jieba.html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24c81149e9_6_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124c81149e9_6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5b2b5e5bb9_2_17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5b2b5e5bb9_2_17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多個點簇反映了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文件集合有關的不同主題內容 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[Wise 1999]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5b2b5e5bb9_13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5b2b5e5bb9_13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5b2b5e5bb9_1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5b2b5e5bb9_1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5b2b5e5bb9_13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5b2b5e5bb9_13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5b2b5e5bb9_13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5b2b5e5bb9_13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5b2b5e5bb9_13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5b2b5e5bb9_13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125f2fb515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125f2fb515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https://medium.com/@lettier/how-does-lda-work-ill-explain-using-emoji-108abf40fa7d</a:t>
            </a:r>
            <a:br>
              <a:rPr lang="en"/>
            </a:br>
            <a:r>
              <a:rPr lang="en"/>
              <a:t>https://pixabay.com/vectors/comic-characters-critical-thought-2026313/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5b2b5e5bb9_13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5b2b5e5bb9_13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https://medium.com/@lettier/how-does-lda-work-ill-explain-using-emoji-108abf40fa7d</a:t>
            </a:r>
            <a:br>
              <a:rPr lang="en"/>
            </a:br>
            <a:r>
              <a:rPr lang="en"/>
              <a:t>https://pixabay.com/vectors/comic-characters-critical-thought-2026313/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5b2b5e5bb9_13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5b2b5e5bb9_13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5b2b5e5bb9_13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5b2b5e5bb9_13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24c81149e9_4_3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g124c81149e9_4_3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5b2b5e5bb9_13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5b2b5e5bb9_13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5b2b5e5bb9_13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5b2b5e5bb9_13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colonies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5b2b5e5bb9_13_5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5b2b5e5bb9_13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5b2b5e5bb9_13_8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5b2b5e5bb9_13_8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5b2b5e5bb9_13_8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5b2b5e5bb9_13_8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http://blog.pulipuli.info/2017/11/fasttag-identify-part-of-speech-in.html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5b2b5e5bb9_13_8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5b2b5e5bb9_13_8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5b2b5e5bb9_13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5b2b5e5bb9_13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https://towardsdatascience.com/named-entity-recognition-and-classification-with-scikit-learn-f05372f07ba2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Essential info about entities: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 = Geographical Entity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 = Organization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 = Person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gpe = Geopolitical Entity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 = Time indicator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 = Artifact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 = Event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 = Natural Phenomenon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5b2b5e5bb9_13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5b2b5e5bb9_13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https://towardsdatascience.com/named-entity-recognition-and-classification-with-scikit-learn-f05372f07ba2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Essential info about entities: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 = Geographical Entity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 = Organization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 = Person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gpe = Geopolitical Entity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 = Time indicator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 = Artifact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 = Event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 = Natural Phenomenon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 u="sng">
                <a:solidFill>
                  <a:schemeClr val="hlink"/>
                </a:solidFill>
                <a:hlinkClick r:id="rId3"/>
              </a:rPr>
              <a:t>https://www.reuters.com/article/us-usa-fbi-strzok/fbi-agent-strzok-who-criticized-trump-in-text-messages-is-fired-idUSKBN1KY1TU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5b2b5e5bb9_13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5b2b5e5bb9_13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5b2b5e5bb9_13_4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5b2b5e5bb9_13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湯瑪斯·傑佛遜 (Thomas Jefferson)</a:t>
            </a:r>
            <a:br>
              <a:rPr lang="en"/>
            </a:br>
            <a:r>
              <a:rPr lang="en"/>
              <a:t>Fami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5b2b5e5bb9_2_16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5b2b5e5bb9_2_1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5b2b5e5bb9_13_5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5b2b5e5bb9_13_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5b2b5e5bb9_13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5b2b5e5bb9_13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5b2b5e5bb9_13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5b2b5e5bb9_13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5b2b5e5bb9_13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" name="Google Shape;1100;g5b2b5e5bb9_13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5b2b5e5bb9_13_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8" name="Google Shape;1118;g5b2b5e5bb9_13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5b2b5e5bb9_2_17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5b2b5e5bb9_2_17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5b2b5e5bb9_13_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5b2b5e5bb9_13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5b2b5e5bb9_13_5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5b2b5e5bb9_13_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https://www.betterevaluation.org/en/evaluation-options/phrase_net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5b2b5e5bb9_13_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5b2b5e5bb9_13_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國情咨文（英語：State of the Union address）是美國總統每年在美國國會聯席會議上，在美國國會大廈中的眾議院大廳發表的報告。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5b2b5e5bb9_13_6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5b2b5e5bb9_13_6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5b2b5e5bb9_2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5b2b5e5bb9_2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5b2b5e5bb9_13_6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5b2b5e5bb9_13_6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5b2b5e5bb9_13_6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7" name="Google Shape;1217;g5b2b5e5bb9_13_6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While hypothesis testing may be theoretically arguable for judging signiﬁcance of G2 scores,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Collins, C., Viegas, F. B., &amp; Wattenberg, M. (2009). Parallel Tag Clouds to explore and analyze faceted text corpora. In 2009 IEEE Symposium on Visual Analytics Science and Technology (pp. 91-98). doi:10.1109/VAST.2009.5333443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5b2b5e5bb9_13_6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5b2b5e5bb9_13_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5b2b5e5bb9_13_8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5b2b5e5bb9_13_8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5b2b5e5bb9_13_7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5b2b5e5bb9_13_7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Havre, S., Hetzler, B., &amp; Nowell, L. (2000). ThemeRiver: visualizing theme changes over time. In IEEE Symposium on Information Visualization 2000. INFOVIS 2000. Proceedings (pp. 115-123). doi:10.1109/INFVIS.2000.885098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這邊的主題是已經預先分好的，不是用LDA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b2b5e5bb9_13_7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b2b5e5bb9_13_7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5b2b5e5bb9_2_17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5b2b5e5bb9_2_17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5b2b5e5bb9_13_8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5b2b5e5bb9_13_8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5b2b5e5bb9_13_10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5b2b5e5bb9_13_10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Oelke, D., Hao, M., Rohrdantz, C., Keim, D. A., Dayal, U., Haug, L., et al. (2009). Visual opinion analysis of customer feedback data. In 2009 IEEE Symposium on Visual Analytics Science and Technology (pp. 187-194). doi:10.1109/VAST.2009.5333919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來自Amazon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5b2b5e5bb9_13_1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5b2b5e5bb9_13_1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5a07704c62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5a07704c62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5b2b5e5bb9_13_1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Google Shape;1397;g5b2b5e5bb9_13_1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3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g5b2b5e5bb9_13_1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5" name="Google Shape;1415;g5b2b5e5bb9_13_1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5b2b5e5bb9_13_1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7" name="Google Shape;1437;g5b2b5e5bb9_13_1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805916593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805916593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5b2b5e5bb9_13_1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5b2b5e5bb9_13_1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5b2b5e5bb9_13_1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5b2b5e5bb9_13_1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情感分析使用的是字典法 sentiment  dictionary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6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g5b2b5e5bb9_13_1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8" name="Google Shape;1508;g5b2b5e5bb9_13_1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Zhang, J., Kawai, Y., Kumamoto, T., &amp; Tanaka, K. (2009). A Novel Visualization Method for Distinction of Web News Sentiment. In G. Vossen, D. D. E. Long, &amp; J. X. Yu (Eds.), Web Information Systems Engineering - WISE 2009 (pp. 181-194). Springer Berlin Heidelberg.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g5b2b5e5bb9_13_1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2" name="Google Shape;1522;g5b2b5e5bb9_13_1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, circles are used to map discrete London places occurring in fictional literature, and polygons represent wider spaces such as neighbourhoods or districts of London.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colouring of shapes indicates collected emotions to these places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g5b2b5e5bb9_13_1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7" name="Google Shape;1537;g5b2b5e5bb9_13_1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, circles are used to map discrete London places occurring in fictional literature, and polygons represent wider spaces such as neighbourhoods or districts of London.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colouring of shapes indicates collected emotions to these places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5b2b5e5bb9_13_1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5b2b5e5bb9_13_1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線是跟著同顏色圈圈移動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連接線：相同聲調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只能分析固定排版的文字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Circumcircles in the Poem View  and connections in the Path View  highlight rhyme sets in poems 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[MLCM16]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5b2b5e5bb9_2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5b2b5e5bb9_2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http://www.chance.org.tw/%E7%B1%A4%E8%A9%A9%E9%9B%86/%E9%9B%B7%E9%9B%A8%E5%B8%AB%E4%B8%80%E7%99%BE%E7%B1%A4/%E7%B1%A4%E8%A9%A9%E7%B6%B2%E2%80%A7%E9%9B%B7%E9%9B%A8%E5%B8%AB%E4%B8%80%E7%99%BE%E7%B1%A4.htm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此本籤詩，名稱為雷雨師，此名之由來可以由第一百籤中得知，是由天仙雷雨師所降，其餘相關資料，尚待筆者查考，不過這並不重要，重要的是雷雨師籤詩在許多寺廟廣泛使用，尤以關帝廟、城隍廟多採用此本籤詩，故有人稱它為關帝籤、城隍籤，而且雷雨師籤詩也可以在其他主神之寺廟見到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雷雨師一百籤雖然普遍常見，其實在常見籤詩中故事遺落也最嚴重，不像觀音一百籤在台、港已有故事集之出版，或是六十甲子籤有籤詩研究團體搜集整理故事內容。我們花了幾天時間盡量補齊故事資料，因為其中許多故事在網路上極難搜尋，所以寧可盡量完整收錄引用，所以篇幅較長（亦註明出處），避免故事內容過度簡略，以致想要深入瞭解者難得其門而入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5b2b5e5bb9_13_1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5b2b5e5bb9_13_1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線是跟著同顏色圈圈移動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連接線：相同聲調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只能分析固定排版的文字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Circumcircles in the Poem View  and connections in the Path View  highlight rhyme sets in poems 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[MLCM16]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g5b2b5e5bb9_13_1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4" name="Google Shape;1584;g5b2b5e5bb9_13_1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方形：韻腳 (poetic feet)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, phonetic units are drawn atop each word using colour to classify phonetic types 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Additionally, pictograms illustrate phonetic features.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Myopia Poetry Visualization tool uses rectangular blocks to visualize poetic feet and the spoken length of syllables 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[ARLC*13]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5b2b5e5bb9_13_1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3" name="Google Shape;1603;g5b2b5e5bb9_13_1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方形：韻腳 (poetic feet)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, phonetic units are drawn atop each word using colour to classify phonetic types 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Additionally, pictograms illustrate phonetic features.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Myopia Poetry Visualization tool uses rectangular blocks to visualize poetic feet and the spoken length of syllables 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[ARLC*13]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5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g77c1a85e8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7" name="Google Shape;1617;g77c1a85e8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g5b2b5e5bb9_13_1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3" name="Google Shape;1623;g5b2b5e5bb9_13_1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https://www.nltk.org/book/ch02.html#fig-wn-hierarchy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artefact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ontology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gas guzzler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ˈɡas ˌɡəz(ə)lər</a:t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3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g5b2b5e5bb9_13_15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5" name="Google Shape;1635;g5b2b5e5bb9_13_15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https://www.nltk.org/book/ch02.html#fig-wn-hierarchy</a:t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7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5b2b5e5bb9_13_1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5b2b5e5bb9_13_1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文件散  ﹛Colli 叫棚a ］不僅謀用關鍵字視覺化文字的內容，還參考這些關鍵字彙在人類詞彙中的關係來分佈關鍵字。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在人類詞囊中，單字間存在語義層級關係，即有些詞是其他詞元的下義詞，而在一篇文章中，單字和其下義詞常常是並存的 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為了從詞彙間的語義層次角度可視歸納文件的內容， DocuBurst 採用徑向分佈'外圈的詞彙是裡圈詞彙的下義詞，圓心處的關鍵字是文章所有關內容的最上層概述 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每一個詞的輻射範圈覆蓋其所有的下義詞 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圖 10.8 是採用文件散方法可視歸納一個文件中關於'，energy '，方面的詞聾，顏色的飽和度編碼每個詞出現的頻率，高詞頻對應著高飽和顏色。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透過視覺化不僅可以看出這本書與能源有關 ，而且可以看出它實際描述的是能源的哪些方面 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[Collins 2009a]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0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77c1a85e8b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77c1a85e8b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https://www.jishuwen.com/d/2G3V/zh-tw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https://blog.xuite.net/humira51/wretch/188490588-%E6%9D%B1%E8%A5%BF%E6%A9%AB%E8%B2%AB%E5%85%AC%E8%B7%AF%E7%89%8C%E6%A8%93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3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124c81149e9_1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124c81149e9_1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5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g77c1a85e8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7" name="Google Shape;1697;g77c1a85e8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5b2b5e5bb9_2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5b2b5e5bb9_2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http://www.chance.org.tw/%E7%B1%A4%E8%A9%A9%E9%9B%86/%E9%9B%B7%E9%9B%A8%E5%B8%AB%E4%B8%80%E7%99%BE%E7%B1%A4/%E7%B1%A4%E8%A9%A9%E7%B6%B2%E2%80%A7%E9%9B%B7%E9%9B%A8%E5%B8%AB%E4%B8%80%E7%99%BE%E7%B1%A4.htm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此本籤詩，名稱為雷雨師，此名之由來可以由第一百籤中得知，是由天仙雷雨師所降，其餘相關資料，尚待筆者查考，不過這並不重要，重要的是雷雨師籤詩在許多寺廟廣泛使用，尤以關帝廟、城隍廟多採用此本籤詩，故有人稱它為關帝籤、城隍籤，而且雷雨師籤詩也可以在其他主神之寺廟見到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雷雨師一百籤雖然普遍常見，其實在常見籤詩中故事遺落也最嚴重，不像觀音一百籤在台、港已有故事集之出版，或是六十甲子籤有籤詩研究團體搜集整理故事內容。我們花了幾天時間盡量補齊故事資料，因為其中許多故事在網路上極難搜尋，所以寧可盡量完整收錄引用，所以篇幅較長（亦註明出處），避免故事內容過度簡略，以致想要深入瞭解者難得其門而入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8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g77c1a85e8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0" name="Google Shape;1710;g77c1a85e8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https://www.jishuwen.com/d/2G3V/zh-tw</a:t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2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77c1a85e8b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77c1a85e8b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https://www.jishuwen.com/d/2G3V/zh-tw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https://jalammar.github.io/illustrated-word2vec/</a:t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g77c1a85e8b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6" name="Google Shape;1746;g77c1a85e8b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https://www.jishuwen.com/d/2G3V/zh-tw</a:t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5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g124c81149e9_1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7" name="Google Shape;1757;g124c81149e9_1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2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Google Shape;1773;g124c81149e9_1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4" name="Google Shape;1774;g124c81149e9_1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3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124c81149e9_1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g124c81149e9_1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5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77c1a85e8b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77c1a85e8b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https://mc.ai/predict-movie-reviews-with-bert/</a:t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2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124c81149e9_1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124c81149e9_1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2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124c81149e9_4_5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124c81149e9_4_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文本分類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情感分析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自動問答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找出相似文本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4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5b2b5e5bb9_13_19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5b2b5e5bb9_13_19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5b2b5e5bb9_2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5b2b5e5bb9_2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facebook.com/manucartoons/photos/a.113566055350963/549179125122985/?type=3&amp;__xts__%5B0%5D=68.ARB-oPXig7LaPmCXIhxkdsR6-r237BDWU-qU7fV0w649b3hcD9ADbrL4kd-oQ9WdnJT4ISRnmwuWpPdgGm8el_2o0noODhH77lUAinMfAOeTLIR2Fx10w3AcBWAvy-NA_2bWsBIhcD1_V6aCGP2xgszQl62ofgpb2MQR1JSeQjIM03ckYbTrandP3Mi2AUfEvIq8MXXla0XoGOnfUSH2HYJOr8jj5tSAO2eGwR5rTnQxtKctp5RjmzuAG8NHbfSX2NtZvAln_pqIldl0hjmpbQItYrgo3LkPTF2-U1Dk794pMSPsDubOqSEoDZeN8sYRphQ&amp;__tn__=-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0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124c81149e9_1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124c81149e9_1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8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125f2fb5158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125f2fb5158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Moretti [Mor13] describes distant reading as ‘a little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pact with the devil: we know how to read texts, now let’s learn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not to read them’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little pact with the devil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distant reading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7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g124c81149e9_1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9" name="Google Shape;1899;g124c81149e9_1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6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g124c81149e9_10_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Google Shape;1908;g124c81149e9_1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7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124c81149e9_1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9" name="Google Shape;1939;g124c81149e9_1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5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g124c81149e9_10_6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7" name="Google Shape;1947;g124c81149e9_10_6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4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g125f2fb515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6" name="Google Shape;1956;g125f2fb515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0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125f2fb5158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125f2fb5158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Ming Text的書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Python自然語言處理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中國自然語言處理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中國視覺化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王者歸來Weka</a:t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2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Google Shape;1973;g125f2fb5158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4" name="Google Shape;1974;g125f2fb5158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2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g125f2fb5158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4" name="Google Shape;1984;g125f2fb5158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" name="Google Shape;46;p2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11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72" name="Google Shape;172;p11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1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4" name="Google Shape;174;p11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/>
        </p:txBody>
      </p:sp>
      <p:sp>
        <p:nvSpPr>
          <p:cNvPr id="175" name="Google Shape;175;p1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12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78" name="Google Shape;178;p12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79" name="Google Shape;179;p12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2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2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3" name="Google Shape;183;p12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84" name="Google Shape;184;p12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12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2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2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" name="Google Shape;189;p12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90" name="Google Shape;190;p12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2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2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" name="Google Shape;194;p12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95" name="Google Shape;195;p12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2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8" name="Google Shape;198;p12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99" name="Google Shape;199;p12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2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12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2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" name="Google Shape;203;p12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4" name="Google Shape;204;p12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205" name="Google Shape;205;p12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2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2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" name="Google Shape;208;p12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9" name="Google Shape;209;p12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210" name="Google Shape;210;p12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2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2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3" name="Google Shape;213;p12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214" name="Google Shape;214;p12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" name="Google Shape;215;p12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2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2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12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" name="Google Shape;219;p12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220" name="Google Shape;220;p12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2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2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" name="Google Shape;223;p12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4" name="Google Shape;224;p12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225" name="Google Shape;225;p12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2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12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" name="Google Shape;228;p12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9" name="Google Shape;229;p12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230" name="Google Shape;230;p12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2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2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3" name="Google Shape;233;p12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234" name="Google Shape;234;p12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" name="Google Shape;235;p12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2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12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8" name="Google Shape;238;p12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39" name="Google Shape;239;p12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" name="Google Shape;240;p12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2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2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" name="Google Shape;243;p12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44" name="Google Shape;244;p12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2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2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2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2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9" name="Google Shape;249;p12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50" name="Google Shape;250;p12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12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2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2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4" name="Google Shape;254;p12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55" name="Google Shape;255;p12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2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2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8" name="Google Shape;258;p12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59" name="Google Shape;259;p12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12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2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2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" name="Google Shape;263;p12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64" name="Google Shape;264;p12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2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12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2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" name="Google Shape;268;p12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9" name="Google Shape;269;p12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70" name="Google Shape;270;p12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12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12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" name="Google Shape;273;p12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4" name="Google Shape;274;p12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75" name="Google Shape;275;p12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12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" name="Google Shape;277;p12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8" name="Google Shape;278;p12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79" name="Google Shape;279;p12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p12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p12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12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12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4" name="Google Shape;284;p12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85" name="Google Shape;285;p12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12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Google Shape;287;p12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12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9" name="Google Shape;289;p12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90" name="Google Shape;290;p12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12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" name="Google Shape;292;p12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" name="Google Shape;293;p12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4" name="Google Shape;294;p12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95" name="Google Shape;295;p12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12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12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8" name="Google Shape;298;p12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99" name="Google Shape;299;p12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12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12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" name="Google Shape;302;p12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03" name="Google Shape;303;p12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2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238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5" name="Google Shape;305;p1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Black)">
  <p:cSld name="BLANK_1">
    <p:bg>
      <p:bgPr>
        <a:solidFill>
          <a:srgbClr val="000000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"/>
          <p:cNvSpPr/>
          <p:nvPr/>
        </p:nvSpPr>
        <p:spPr>
          <a:xfrm>
            <a:off x="8735525" y="4802825"/>
            <a:ext cx="261900" cy="261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4"/>
          <p:cNvSpPr txBox="1"/>
          <p:nvPr>
            <p:ph idx="12" type="sldNum"/>
          </p:nvPr>
        </p:nvSpPr>
        <p:spPr>
          <a:xfrm>
            <a:off x="8618002" y="4736975"/>
            <a:ext cx="501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type="title">
  <p:cSld name="TITLE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ill San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9" name="Google Shape;319;p16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20" name="Google Shape;320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1" name="Google Shape;321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2" name="Google Shape;322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物件" type="obj">
  <p:cSld name="OBJECT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5" name="Google Shape;325;p17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6" name="Google Shape;326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7" name="Google Shape;327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8" name="Google Shape;328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type="secHead">
  <p:cSld name="SECTION_HEADER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8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ill San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1" name="Google Shape;331;p18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2" name="Google Shape;332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3" name="Google Shape;333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4" name="Google Shape;334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" type="twoObj">
  <p:cSld name="TWO_OBJECTS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7" name="Google Shape;337;p19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8" name="Google Shape;338;p19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9" name="Google Shape;339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0" name="Google Shape;340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1" name="Google Shape;341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0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4" name="Google Shape;344;p20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45" name="Google Shape;345;p20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6" name="Google Shape;346;p20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47" name="Google Shape;347;p20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8" name="Google Shape;348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9" name="Google Shape;349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0" name="Google Shape;350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3" name="Google Shape;353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4" name="Google Shape;354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5" name="Google Shape;355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2" name="Google Shape;82;p3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8" name="Google Shape;358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9" name="Google Shape;359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3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2" name="Google Shape;362;p23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63" name="Google Shape;363;p23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64" name="Google Shape;364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5" name="Google Shape;365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6" name="Google Shape;366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4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9" name="Google Shape;369;p24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370" name="Google Shape;370;p24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71" name="Google Shape;371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2" name="Google Shape;372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3" name="Google Shape;373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6" name="Google Shape;376;p25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77" name="Google Shape;377;p2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8" name="Google Shape;378;p2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9" name="Google Shape;379;p2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6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2" name="Google Shape;382;p26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83" name="Google Shape;383;p2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4" name="Google Shape;384;p2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5" name="Google Shape;385;p2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(Sub H2)">
  <p:cSld name="SECTION_HEADER_1">
    <p:bg>
      <p:bgPr>
        <a:solidFill>
          <a:srgbClr val="CCCCCC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86" name="Google Shape;86;p4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87" name="Google Shape;87;p4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9" name="Google Shape;89;p4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90" name="Google Shape;90;p4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3" name="Google Shape;93;p4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94" name="Google Shape;94;p4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8" name="Google Shape;98;p4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99" name="Google Shape;99;p4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100" name="Google Shape;100;p4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2" name="Google Shape;102;p4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6" name="Google Shape;106;p4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1" name="Google Shape;111;p4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112" name="Google Shape;112;p4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7" name="Google Shape;117;p4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8" name="Google Shape;118;p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000000"/>
                </a:solidFill>
              </a:defRPr>
            </a:lvl1pPr>
            <a:lvl2pPr lvl="1" rtl="0">
              <a:buNone/>
              <a:defRPr>
                <a:solidFill>
                  <a:srgbClr val="000000"/>
                </a:solidFill>
              </a:defRPr>
            </a:lvl2pPr>
            <a:lvl3pPr lvl="2" rtl="0">
              <a:buNone/>
              <a:defRPr>
                <a:solidFill>
                  <a:srgbClr val="000000"/>
                </a:solidFill>
              </a:defRPr>
            </a:lvl3pPr>
            <a:lvl4pPr lvl="3" rtl="0">
              <a:buNone/>
              <a:defRPr>
                <a:solidFill>
                  <a:srgbClr val="000000"/>
                </a:solidFill>
              </a:defRPr>
            </a:lvl4pPr>
            <a:lvl5pPr lvl="4" rtl="0">
              <a:buNone/>
              <a:defRPr>
                <a:solidFill>
                  <a:srgbClr val="000000"/>
                </a:solidFill>
              </a:defRPr>
            </a:lvl5pPr>
            <a:lvl6pPr lvl="5" rtl="0">
              <a:buNone/>
              <a:defRPr>
                <a:solidFill>
                  <a:srgbClr val="000000"/>
                </a:solidFill>
              </a:defRPr>
            </a:lvl6pPr>
            <a:lvl7pPr lvl="6" rtl="0">
              <a:buNone/>
              <a:defRPr>
                <a:solidFill>
                  <a:srgbClr val="000000"/>
                </a:solidFill>
              </a:defRPr>
            </a:lvl7pPr>
            <a:lvl8pPr lvl="7" rtl="0">
              <a:buNone/>
              <a:defRPr>
                <a:solidFill>
                  <a:srgbClr val="000000"/>
                </a:solidFill>
              </a:defRPr>
            </a:lvl8pPr>
            <a:lvl9pPr lvl="8" rtl="0"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1" name="Google Shape;121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3" name="Google Shape;123;p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4" name="Google Shape;124;p5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5" name="Google Shape;125;p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8" name="Google Shape;128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0" name="Google Shape;130;p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1" name="Google Shape;131;p6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2" name="Google Shape;132;p6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3" name="Google Shape;133;p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36" name="Google Shape;136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8" name="Google Shape;138;p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9" name="Google Shape;139;p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8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42" name="Google Shape;142;p8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4" name="Google Shape;144;p8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5" name="Google Shape;145;p8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6" name="Google Shape;146;p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9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49" name="Google Shape;149;p9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50" name="Google Shape;150;p9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9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3" name="Google Shape;153;p9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54" name="Google Shape;154;p9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9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9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7" name="Google Shape;157;p9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58" name="Google Shape;158;p9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9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0" name="Google Shape;160;p9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1" name="Google Shape;161;p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64" name="Google Shape;164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" name="Google Shape;166;p10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7" name="Google Shape;167;p10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8" name="Google Shape;168;p10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9" name="Google Shape;169;p1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●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3238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ill Sans"/>
              <a:buNone/>
              <a:defRPr b="0" i="0" sz="33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313" name="Google Shape;313;p1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314" name="Google Shape;314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315" name="Google Shape;315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316" name="Google Shape;316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hyperlink" Target="https://l.pulipuli.info/22/dils/text" TargetMode="External"/><Relationship Id="rId6" Type="http://schemas.openxmlformats.org/officeDocument/2006/relationships/hyperlink" Target="mailto:pudding@nccu.edu.tw" TargetMode="External"/><Relationship Id="rId7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00.xml.rels><?xml version="1.0" encoding="UTF-8" standalone="yes"?><Relationships xmlns="http://schemas.openxmlformats.org/package/2006/relationships"><Relationship Id="rId11" Type="http://schemas.openxmlformats.org/officeDocument/2006/relationships/hyperlink" Target="https://doi.org/10.1145/2460296.2460307" TargetMode="External"/><Relationship Id="rId10" Type="http://schemas.openxmlformats.org/officeDocument/2006/relationships/hyperlink" Target="https://doi.org/10.1111/cgf.12618" TargetMode="External"/><Relationship Id="rId13" Type="http://schemas.openxmlformats.org/officeDocument/2006/relationships/hyperlink" Target="https://doi.org/10.1057/palgrave.ivs.9500180" TargetMode="External"/><Relationship Id="rId12" Type="http://schemas.openxmlformats.org/officeDocument/2006/relationships/hyperlink" Target="https://doi.org/10.1145/2460296.2460307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0.xml"/><Relationship Id="rId3" Type="http://schemas.openxmlformats.org/officeDocument/2006/relationships/hyperlink" Target="https://doi.org/10.1109/TVCG.2015.2467811" TargetMode="External"/><Relationship Id="rId4" Type="http://schemas.openxmlformats.org/officeDocument/2006/relationships/hyperlink" Target="https://doi.org/10.1109/TVCG.2015.2467811" TargetMode="External"/><Relationship Id="rId9" Type="http://schemas.openxmlformats.org/officeDocument/2006/relationships/hyperlink" Target="https://doi.org/10.1111/cgf.12618" TargetMode="External"/><Relationship Id="rId15" Type="http://schemas.openxmlformats.org/officeDocument/2006/relationships/hyperlink" Target="https://kops.uni-konstanz.de/handle/123456789/5946" TargetMode="External"/><Relationship Id="rId14" Type="http://schemas.openxmlformats.org/officeDocument/2006/relationships/hyperlink" Target="https://doi.org/10.1057/palgrave.ivs.9500180" TargetMode="External"/><Relationship Id="rId17" Type="http://schemas.openxmlformats.org/officeDocument/2006/relationships/hyperlink" Target="https://kops.uni-konstanz.de/handle/123456789/5946" TargetMode="External"/><Relationship Id="rId16" Type="http://schemas.openxmlformats.org/officeDocument/2006/relationships/hyperlink" Target="https://kops.uni-konstanz.de/handle/123456789/5946" TargetMode="External"/><Relationship Id="rId5" Type="http://schemas.openxmlformats.org/officeDocument/2006/relationships/hyperlink" Target="http://juxtacommons.org" TargetMode="External"/><Relationship Id="rId19" Type="http://schemas.openxmlformats.org/officeDocument/2006/relationships/hyperlink" Target="https://doi.org/10.1002/(SICI)1097-4571(1999)50:13%3C1224::AID-ASI8%3E3.0.CO;2-4" TargetMode="External"/><Relationship Id="rId6" Type="http://schemas.openxmlformats.org/officeDocument/2006/relationships/hyperlink" Target="http://juxtacommons.org" TargetMode="External"/><Relationship Id="rId18" Type="http://schemas.openxmlformats.org/officeDocument/2006/relationships/hyperlink" Target="https://doi.org/10.1002/(SICI)1097-4571(1999)50:13%3C1224::AID-ASI8%3E3.0.CO;2-4" TargetMode="External"/><Relationship Id="rId7" Type="http://schemas.openxmlformats.org/officeDocument/2006/relationships/hyperlink" Target="http://juxtacommons.org" TargetMode="External"/><Relationship Id="rId8" Type="http://schemas.openxmlformats.org/officeDocument/2006/relationships/hyperlink" Target="https://doi.org/10.1109/VAST.2009.5333919" TargetMode="External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05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0.png"/><Relationship Id="rId4" Type="http://schemas.openxmlformats.org/officeDocument/2006/relationships/image" Target="../media/image106.png"/><Relationship Id="rId5" Type="http://schemas.openxmlformats.org/officeDocument/2006/relationships/image" Target="../media/image3.png"/><Relationship Id="rId6" Type="http://schemas.openxmlformats.org/officeDocument/2006/relationships/hyperlink" Target="mailto:chenyt@tku.edu.tw" TargetMode="External"/><Relationship Id="rId7" Type="http://schemas.openxmlformats.org/officeDocument/2006/relationships/image" Target="../media/image107.png"/><Relationship Id="rId8" Type="http://schemas.openxmlformats.org/officeDocument/2006/relationships/hyperlink" Target="mailto:chenyt@tku.edu.tw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hyperlink" Target="http://roadtrippers.com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Relationship Id="rId4" Type="http://schemas.openxmlformats.org/officeDocument/2006/relationships/image" Target="../media/image5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jpg"/><Relationship Id="rId4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3.png"/><Relationship Id="rId4" Type="http://schemas.openxmlformats.org/officeDocument/2006/relationships/image" Target="../media/image68.png"/><Relationship Id="rId5" Type="http://schemas.openxmlformats.org/officeDocument/2006/relationships/image" Target="../media/image79.png"/><Relationship Id="rId6" Type="http://schemas.openxmlformats.org/officeDocument/2006/relationships/image" Target="../media/image24.png"/><Relationship Id="rId7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9.gif"/><Relationship Id="rId4" Type="http://schemas.openxmlformats.org/officeDocument/2006/relationships/image" Target="../media/image2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2.jpg"/><Relationship Id="rId4" Type="http://schemas.openxmlformats.org/officeDocument/2006/relationships/image" Target="../media/image32.png"/><Relationship Id="rId5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09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43.png"/><Relationship Id="rId6" Type="http://schemas.openxmlformats.org/officeDocument/2006/relationships/image" Target="../media/image4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8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8.png"/><Relationship Id="rId4" Type="http://schemas.openxmlformats.org/officeDocument/2006/relationships/image" Target="../media/image52.png"/><Relationship Id="rId5" Type="http://schemas.openxmlformats.org/officeDocument/2006/relationships/image" Target="../media/image43.png"/><Relationship Id="rId6" Type="http://schemas.openxmlformats.org/officeDocument/2006/relationships/image" Target="../media/image5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7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7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4.png"/><Relationship Id="rId4" Type="http://schemas.openxmlformats.org/officeDocument/2006/relationships/image" Target="../media/image57.png"/><Relationship Id="rId5" Type="http://schemas.openxmlformats.org/officeDocument/2006/relationships/image" Target="../media/image60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5.png"/><Relationship Id="rId4" Type="http://schemas.openxmlformats.org/officeDocument/2006/relationships/image" Target="../media/image59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10.png"/><Relationship Id="rId4" Type="http://schemas.openxmlformats.org/officeDocument/2006/relationships/image" Target="../media/image108.png"/><Relationship Id="rId5" Type="http://schemas.openxmlformats.org/officeDocument/2006/relationships/image" Target="../media/image63.png"/><Relationship Id="rId6" Type="http://schemas.openxmlformats.org/officeDocument/2006/relationships/image" Target="../media/image81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6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9.gif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7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2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2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1.png"/><Relationship Id="rId4" Type="http://schemas.openxmlformats.org/officeDocument/2006/relationships/image" Target="../media/image111.png"/><Relationship Id="rId5" Type="http://schemas.openxmlformats.org/officeDocument/2006/relationships/image" Target="../media/image99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3.png"/><Relationship Id="rId4" Type="http://schemas.openxmlformats.org/officeDocument/2006/relationships/image" Target="../media/image70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0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gif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4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75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78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8.png"/><Relationship Id="rId4" Type="http://schemas.openxmlformats.org/officeDocument/2006/relationships/image" Target="../media/image83.png"/><Relationship Id="rId5" Type="http://schemas.openxmlformats.org/officeDocument/2006/relationships/image" Target="../media/image87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7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5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92.png"/><Relationship Id="rId4" Type="http://schemas.openxmlformats.org/officeDocument/2006/relationships/image" Target="../media/image90.png"/><Relationship Id="rId5" Type="http://schemas.openxmlformats.org/officeDocument/2006/relationships/image" Target="../media/image94.png"/><Relationship Id="rId6" Type="http://schemas.openxmlformats.org/officeDocument/2006/relationships/image" Target="../media/image97.png"/><Relationship Id="rId7" Type="http://schemas.openxmlformats.org/officeDocument/2006/relationships/image" Target="../media/image89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2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03.png"/><Relationship Id="rId4" Type="http://schemas.openxmlformats.org/officeDocument/2006/relationships/image" Target="../media/image98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00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5.png"/><Relationship Id="rId4" Type="http://schemas.openxmlformats.org/officeDocument/2006/relationships/image" Target="../media/image96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02.jpg"/><Relationship Id="rId4" Type="http://schemas.openxmlformats.org/officeDocument/2006/relationships/image" Target="../media/image104.jpg"/><Relationship Id="rId5" Type="http://schemas.openxmlformats.org/officeDocument/2006/relationships/image" Target="../media/image101.png"/></Relationships>
</file>

<file path=ppt/slides/_rels/slide98.xml.rels><?xml version="1.0" encoding="UTF-8" standalone="yes"?><Relationships xmlns="http://schemas.openxmlformats.org/package/2006/relationships"><Relationship Id="rId11" Type="http://schemas.openxmlformats.org/officeDocument/2006/relationships/hyperlink" Target="https://doi.org/10.1038/476018a" TargetMode="External"/><Relationship Id="rId10" Type="http://schemas.openxmlformats.org/officeDocument/2006/relationships/hyperlink" Target="https://doi.org/10.1038/476018a" TargetMode="External"/><Relationship Id="rId13" Type="http://schemas.openxmlformats.org/officeDocument/2006/relationships/hyperlink" Target="https://doi.org/10.1097/jnr.0000000000000295" TargetMode="External"/><Relationship Id="rId12" Type="http://schemas.openxmlformats.org/officeDocument/2006/relationships/hyperlink" Target="https://doi.org/10.1097/jnr.0000000000000295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8.xml"/><Relationship Id="rId3" Type="http://schemas.openxmlformats.org/officeDocument/2006/relationships/hyperlink" Target="https://medium.com/@benwanmurmur/%E4%BB%80%E9%BA%BC%E6%99%82%E5%80%99%EF%BD%95%EF%BD%98%E8%B7%9F%E6%95%B8%E6%93%9A%E6%88%90%E7%82%BA%E4%BA%86%E6%9C%80%E5%8F%AF%E6%80%95%E7%9A%84%E6%AD%A6%E5%99%A8-%E5%BE%9E-%E8%84%AB%E6%AD%90%E4%B9%8B%E6%88%B0-%E5%8F%8D%E8%A7%80%E5%8F%B0%E7%81%A3-483c255c2365" TargetMode="External"/><Relationship Id="rId4" Type="http://schemas.openxmlformats.org/officeDocument/2006/relationships/hyperlink" Target="https://medium.com/@benwanmurmur/%E4%BB%80%E9%BA%BC%E6%99%82%E5%80%99%EF%BD%95%EF%BD%98%E8%B7%9F%E6%95%B8%E6%93%9A%E6%88%90%E7%82%BA%E4%BA%86%E6%9C%80%E5%8F%AF%E6%80%95%E7%9A%84%E6%AD%A6%E5%99%A8-%E5%BE%9E-%E8%84%AB%E6%AD%90%E4%B9%8B%E6%88%B0-%E5%8F%8D%E8%A7%80%E5%8F%B0%E7%81%A3-483c255c2365" TargetMode="External"/><Relationship Id="rId9" Type="http://schemas.openxmlformats.org/officeDocument/2006/relationships/hyperlink" Target="https://doi.org/10.1145/2133806.2133826" TargetMode="External"/><Relationship Id="rId15" Type="http://schemas.openxmlformats.org/officeDocument/2006/relationships/hyperlink" Target="https://doi.org/10.1109/VAST.2009.5333443" TargetMode="External"/><Relationship Id="rId14" Type="http://schemas.openxmlformats.org/officeDocument/2006/relationships/hyperlink" Target="https://doi.org/10.1109/VAST.2009.5333443" TargetMode="External"/><Relationship Id="rId17" Type="http://schemas.openxmlformats.org/officeDocument/2006/relationships/hyperlink" Target="https://doi.org/10.1111/j.1467-8659.2009.01439.x" TargetMode="External"/><Relationship Id="rId16" Type="http://schemas.openxmlformats.org/officeDocument/2006/relationships/hyperlink" Target="https://doi.org/10.1111/j.1467-8659.2009.01439.x" TargetMode="External"/><Relationship Id="rId5" Type="http://schemas.openxmlformats.org/officeDocument/2006/relationships/hyperlink" Target="https://medium.com/@benwanmurmur/%E4%BB%80%E9%BA%BC%E6%99%82%E5%80%99%EF%BD%95%EF%BD%98%E8%B7%9F%E6%95%B8%E6%93%9A%E6%88%90%E7%82%BA%E4%BA%86%E6%9C%80%E5%8F%AF%E6%80%95%E7%9A%84%E6%AD%A6%E5%99%A8-%E5%BE%9E-%E8%84%AB%E6%AD%90%E4%B9%8B%E6%88%B0-%E5%8F%8D%E8%A7%80%E5%8F%B0%E7%81%A3-483c255c2365" TargetMode="External"/><Relationship Id="rId6" Type="http://schemas.openxmlformats.org/officeDocument/2006/relationships/hyperlink" Target="https://doi.org/10.1093/llc/fqu017" TargetMode="External"/><Relationship Id="rId7" Type="http://schemas.openxmlformats.org/officeDocument/2006/relationships/hyperlink" Target="https://doi.org/10.1093/llc/fqu017" TargetMode="External"/><Relationship Id="rId8" Type="http://schemas.openxmlformats.org/officeDocument/2006/relationships/hyperlink" Target="https://doi.org/10.1145/2133806.2133826" TargetMode="External"/></Relationships>
</file>

<file path=ppt/slides/_rels/slide99.xml.rels><?xml version="1.0" encoding="UTF-8" standalone="yes"?><Relationships xmlns="http://schemas.openxmlformats.org/package/2006/relationships"><Relationship Id="rId11" Type="http://schemas.openxmlformats.org/officeDocument/2006/relationships/hyperlink" Target="https://doi.org/10.1093/llc/fqv049" TargetMode="External"/><Relationship Id="rId10" Type="http://schemas.openxmlformats.org/officeDocument/2006/relationships/hyperlink" Target="https://doi.org/10.4324/9781315592596-12" TargetMode="External"/><Relationship Id="rId13" Type="http://schemas.openxmlformats.org/officeDocument/2006/relationships/hyperlink" Target="https://medium.com/@lettier/how-does-lda-work-ill-explain-using-emoji-108abf40fa7d" TargetMode="External"/><Relationship Id="rId12" Type="http://schemas.openxmlformats.org/officeDocument/2006/relationships/hyperlink" Target="https://doi.org/10.1093/llc/fqv049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9.xml"/><Relationship Id="rId3" Type="http://schemas.openxmlformats.org/officeDocument/2006/relationships/hyperlink" Target="https://hortonworks.com/blog/7-key-drivers-for-the-big-data-market/" TargetMode="External"/><Relationship Id="rId4" Type="http://schemas.openxmlformats.org/officeDocument/2006/relationships/hyperlink" Target="https://hortonworks.com/blog/7-key-drivers-for-the-big-data-market/" TargetMode="External"/><Relationship Id="rId9" Type="http://schemas.openxmlformats.org/officeDocument/2006/relationships/hyperlink" Target="https://doi.org/10.4324/9781315592596-12" TargetMode="External"/><Relationship Id="rId15" Type="http://schemas.openxmlformats.org/officeDocument/2006/relationships/hyperlink" Target="https://medium.com/@lettier/how-does-lda-work-ill-explain-using-emoji-108abf40fa7d" TargetMode="External"/><Relationship Id="rId14" Type="http://schemas.openxmlformats.org/officeDocument/2006/relationships/hyperlink" Target="https://medium.com/@lettier/how-does-lda-work-ill-explain-using-emoji-108abf40fa7d" TargetMode="External"/><Relationship Id="rId17" Type="http://schemas.openxmlformats.org/officeDocument/2006/relationships/hyperlink" Target="https://www.facebook.com/manucartoons/photos/a.113566055350963/549179125122985/?type=3&amp;__xts__%5B0%5D=68.ARAYGabAk-tAK37OktEi-emoKqSU8RbReNymfAMgiXKJAU56ROFWtbE_nnj1mCe_NmfoCZEsLZwf9kk96WQVFEXscuKqo8T9vJyJshNyPYWGiYOr_j1Vdjll14OOKWs0pFYRUGWtb7zO2YRRWCqcyNGs_q2Xsw7dw5cqgESF5MaVejZOOulo3Wxu2vq56nhf_q-9r9WyE1ixVlpV4DiiAr-SXmy2lIZ6Zvab0cry-13b0LpJ0QdVDKXK5kiluVIE1OHv-kRbOhntqwS99WxGdrxuamU3yM8fIbkOGy8rWIw7OLvU6rZIl9W1zRkbfW8_7Wg&amp;__tn__=-R" TargetMode="External"/><Relationship Id="rId16" Type="http://schemas.openxmlformats.org/officeDocument/2006/relationships/hyperlink" Target="https://doi.org/10.1145/2089094.2089101" TargetMode="External"/><Relationship Id="rId5" Type="http://schemas.openxmlformats.org/officeDocument/2006/relationships/hyperlink" Target="https://hortonworks.com/blog/7-key-drivers-for-the-big-data-market/" TargetMode="External"/><Relationship Id="rId6" Type="http://schemas.openxmlformats.org/officeDocument/2006/relationships/hyperlink" Target="https://doi.org/10.1109/TVCG.2009.165" TargetMode="External"/><Relationship Id="rId18" Type="http://schemas.openxmlformats.org/officeDocument/2006/relationships/hyperlink" Target="https://www.facebook.com/manucartoons/photos/a.113566055350963/549179125122985/?type=3&amp;__xts__%5B0%5D=68.ARAYGabAk-tAK37OktEi-emoKqSU8RbReNymfAMgiXKJAU56ROFWtbE_nnj1mCe_NmfoCZEsLZwf9kk96WQVFEXscuKqo8T9vJyJshNyPYWGiYOr_j1Vdjll14OOKWs0pFYRUGWtb7zO2YRRWCqcyNGs_q2Xsw7dw5cqgESF5MaVejZOOulo3Wxu2vq56nhf_q-9r9WyE1ixVlpV4DiiAr-SXmy2lIZ6Zvab0cry-13b0LpJ0QdVDKXK5kiluVIE1OHv-kRbOhntqwS99WxGdrxuamU3yM8fIbkOGy8rWIw7OLvU6rZIl9W1zRkbfW8_7Wg&amp;__tn__=-R" TargetMode="External"/><Relationship Id="rId7" Type="http://schemas.openxmlformats.org/officeDocument/2006/relationships/hyperlink" Target="https://doi.org/10.1109/INFVIS.2000.885098" TargetMode="External"/><Relationship Id="rId8" Type="http://schemas.openxmlformats.org/officeDocument/2006/relationships/hyperlink" Target="https://doi.org/10.1109/INFVIS.2000.885098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27"/>
          <p:cNvPicPr preferRelativeResize="0"/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0" y="476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 rotWithShape="1">
          <a:blip r:embed="rId4">
            <a:alphaModFix/>
          </a:blip>
          <a:srcRect b="0" l="34028" r="0" t="0"/>
          <a:stretch/>
        </p:blipFill>
        <p:spPr>
          <a:xfrm>
            <a:off x="5736050" y="1451804"/>
            <a:ext cx="2561100" cy="26004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2" name="Google Shape;392;p27"/>
          <p:cNvSpPr/>
          <p:nvPr/>
        </p:nvSpPr>
        <p:spPr>
          <a:xfrm>
            <a:off x="5658068" y="1347959"/>
            <a:ext cx="2564514" cy="2705955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3" name="Google Shape;393;p27"/>
          <p:cNvGrpSpPr/>
          <p:nvPr/>
        </p:nvGrpSpPr>
        <p:grpSpPr>
          <a:xfrm rot="5400000">
            <a:off x="4955293" y="3668112"/>
            <a:ext cx="1451618" cy="1125083"/>
            <a:chOff x="3337500" y="1640525"/>
            <a:chExt cx="3773378" cy="3085800"/>
          </a:xfrm>
        </p:grpSpPr>
        <p:sp>
          <p:nvSpPr>
            <p:cNvPr id="394" name="Google Shape;394;p27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7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27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7" name="Google Shape;397;p27"/>
          <p:cNvGrpSpPr/>
          <p:nvPr/>
        </p:nvGrpSpPr>
        <p:grpSpPr>
          <a:xfrm>
            <a:off x="5458566" y="479255"/>
            <a:ext cx="1375773" cy="1187107"/>
            <a:chOff x="3337500" y="1640525"/>
            <a:chExt cx="3773378" cy="3085800"/>
          </a:xfrm>
        </p:grpSpPr>
        <p:sp>
          <p:nvSpPr>
            <p:cNvPr id="398" name="Google Shape;398;p27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7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7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1" name="Google Shape;401;p27"/>
          <p:cNvGrpSpPr/>
          <p:nvPr/>
        </p:nvGrpSpPr>
        <p:grpSpPr>
          <a:xfrm>
            <a:off x="7395570" y="3581907"/>
            <a:ext cx="946800" cy="404570"/>
            <a:chOff x="7243875" y="3780983"/>
            <a:chExt cx="1299300" cy="526200"/>
          </a:xfrm>
        </p:grpSpPr>
        <p:grpSp>
          <p:nvGrpSpPr>
            <p:cNvPr id="402" name="Google Shape;402;p27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03" name="Google Shape;403;p27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" name="Google Shape;404;p27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BDC5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" name="Google Shape;405;p27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6" name="Google Shape;406;p27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07" name="Google Shape;407;p27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" name="Google Shape;408;p27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" name="Google Shape;409;p27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10" name="Google Shape;410;p27"/>
          <p:cNvGrpSpPr/>
          <p:nvPr/>
        </p:nvGrpSpPr>
        <p:grpSpPr>
          <a:xfrm>
            <a:off x="5865108" y="1259689"/>
            <a:ext cx="740997" cy="781826"/>
            <a:chOff x="5143612" y="760610"/>
            <a:chExt cx="1016876" cy="1016876"/>
          </a:xfrm>
        </p:grpSpPr>
        <p:grpSp>
          <p:nvGrpSpPr>
            <p:cNvPr id="411" name="Google Shape;411;p27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412" name="Google Shape;412;p27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rgbClr val="FFFFFF"/>
              </a:solidFill>
              <a:ln cap="flat" cmpd="sng" w="1143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13" name="Google Shape;413;p27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414" name="Google Shape;414;p27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rgbClr val="00CE7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5" name="Google Shape;415;p27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416" name="Google Shape;416;p27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7" name="Google Shape;417;p27"/>
          <p:cNvGrpSpPr/>
          <p:nvPr/>
        </p:nvGrpSpPr>
        <p:grpSpPr>
          <a:xfrm>
            <a:off x="7932050" y="1862208"/>
            <a:ext cx="653427" cy="689431"/>
            <a:chOff x="611807" y="3895284"/>
            <a:chExt cx="896702" cy="896702"/>
          </a:xfrm>
        </p:grpSpPr>
        <p:grpSp>
          <p:nvGrpSpPr>
            <p:cNvPr id="418" name="Google Shape;418;p27"/>
            <p:cNvGrpSpPr/>
            <p:nvPr/>
          </p:nvGrpSpPr>
          <p:grpSpPr>
            <a:xfrm>
              <a:off x="611807" y="3895284"/>
              <a:ext cx="896702" cy="896702"/>
              <a:chOff x="2589036" y="988300"/>
              <a:chExt cx="1101600" cy="1101600"/>
            </a:xfrm>
          </p:grpSpPr>
          <p:sp>
            <p:nvSpPr>
              <p:cNvPr id="419" name="Google Shape;419;p27"/>
              <p:cNvSpPr/>
              <p:nvPr/>
            </p:nvSpPr>
            <p:spPr>
              <a:xfrm>
                <a:off x="2589036" y="988300"/>
                <a:ext cx="1101600" cy="1101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" name="Google Shape;420;p27"/>
              <p:cNvSpPr/>
              <p:nvPr/>
            </p:nvSpPr>
            <p:spPr>
              <a:xfrm>
                <a:off x="2793800" y="1195675"/>
                <a:ext cx="798000" cy="798000"/>
              </a:xfrm>
              <a:prstGeom prst="rect">
                <a:avLst/>
              </a:prstGeom>
              <a:solidFill>
                <a:srgbClr val="E5DB2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" name="Google Shape;421;p27"/>
              <p:cNvSpPr/>
              <p:nvPr/>
            </p:nvSpPr>
            <p:spPr>
              <a:xfrm>
                <a:off x="2694950" y="1103875"/>
                <a:ext cx="798000" cy="798000"/>
              </a:xfrm>
              <a:prstGeom prst="rect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22" name="Google Shape;422;p27"/>
            <p:cNvSpPr/>
            <p:nvPr/>
          </p:nvSpPr>
          <p:spPr>
            <a:xfrm rot="-2700000">
              <a:off x="881188" y="4169033"/>
              <a:ext cx="288924" cy="288924"/>
            </a:xfrm>
            <a:prstGeom prst="plus">
              <a:avLst>
                <a:gd fmla="val 4405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3" name="Google Shape;423;p27"/>
          <p:cNvSpPr/>
          <p:nvPr/>
        </p:nvSpPr>
        <p:spPr>
          <a:xfrm>
            <a:off x="0" y="-25"/>
            <a:ext cx="5075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27"/>
          <p:cNvSpPr txBox="1"/>
          <p:nvPr/>
        </p:nvSpPr>
        <p:spPr>
          <a:xfrm>
            <a:off x="828982" y="450880"/>
            <a:ext cx="22089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425" name="Google Shape;425;p27"/>
          <p:cNvSpPr txBox="1"/>
          <p:nvPr>
            <p:ph type="ctrTitle"/>
          </p:nvPr>
        </p:nvSpPr>
        <p:spPr>
          <a:xfrm>
            <a:off x="623681" y="1422974"/>
            <a:ext cx="49008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3333"/>
              <a:buFont typeface="Arial"/>
              <a:buNone/>
            </a:pPr>
            <a:r>
              <a:rPr lang="en" sz="1800" u="sng">
                <a:solidFill>
                  <a:srgbClr val="4A86E8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https://l.pulipuli.info/22/dils/text</a:t>
            </a:r>
            <a:r>
              <a:rPr lang="en" sz="1800">
                <a:solidFill>
                  <a:schemeClr val="accent5"/>
                </a:solidFill>
              </a:rPr>
              <a:t> </a:t>
            </a:r>
            <a:endParaRPr sz="1800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3333"/>
              <a:buFont typeface="Arial"/>
              <a:buNone/>
            </a:pPr>
            <a:r>
              <a:t/>
            </a:r>
            <a:endParaRPr sz="1800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r>
              <a:rPr b="1" lang="en" sz="3600"/>
              <a:t>大數據時代下的</a:t>
            </a:r>
            <a:endParaRPr b="1" sz="3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8064"/>
              <a:buFont typeface="Gill Sans"/>
              <a:buNone/>
            </a:pPr>
            <a:r>
              <a:rPr b="1" lang="en" sz="6200"/>
              <a:t>文本分析</a:t>
            </a:r>
            <a:endParaRPr b="1" sz="6200"/>
          </a:p>
        </p:txBody>
      </p:sp>
      <p:sp>
        <p:nvSpPr>
          <p:cNvPr id="426" name="Google Shape;426;p27"/>
          <p:cNvSpPr txBox="1"/>
          <p:nvPr>
            <p:ph idx="1" type="subTitle"/>
          </p:nvPr>
        </p:nvSpPr>
        <p:spPr>
          <a:xfrm>
            <a:off x="623675" y="3143700"/>
            <a:ext cx="49008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1600">
                <a:solidFill>
                  <a:schemeClr val="accent5"/>
                </a:solidFill>
              </a:rPr>
              <a:t>淡江大學資訊與圖書館學系</a:t>
            </a:r>
            <a:endParaRPr sz="1600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1600">
                <a:solidFill>
                  <a:schemeClr val="accent5"/>
                </a:solidFill>
              </a:rPr>
              <a:t>助理教授</a:t>
            </a:r>
            <a:endParaRPr sz="1600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" sz="2400">
                <a:solidFill>
                  <a:schemeClr val="accent5"/>
                </a:solidFill>
              </a:rPr>
              <a:t>陳勇汀 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u="sng">
                <a:solidFill>
                  <a:schemeClr val="accent5"/>
                </a:solidFill>
              </a:rPr>
              <a:t>chenyt</a:t>
            </a:r>
            <a:r>
              <a:rPr lang="en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</a:t>
            </a:r>
            <a:r>
              <a:rPr lang="en" u="sng">
                <a:solidFill>
                  <a:schemeClr val="accent5"/>
                </a:solidFill>
              </a:rPr>
              <a:t>tku.edu.tw</a:t>
            </a:r>
            <a:endParaRPr u="sng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>
                <a:solidFill>
                  <a:schemeClr val="accent5"/>
                </a:solidFill>
              </a:rPr>
              <a:t>2022</a:t>
            </a:r>
            <a:endParaRPr>
              <a:solidFill>
                <a:schemeClr val="accent5"/>
              </a:solidFill>
            </a:endParaRPr>
          </a:p>
        </p:txBody>
      </p:sp>
      <p:pic>
        <p:nvPicPr>
          <p:cNvPr id="427" name="Google Shape;42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77550" y="3143700"/>
            <a:ext cx="1451625" cy="145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9" name="Google Shape;529;p36"/>
          <p:cNvSpPr txBox="1"/>
          <p:nvPr>
            <p:ph idx="4294967295" type="body"/>
          </p:nvPr>
        </p:nvSpPr>
        <p:spPr>
          <a:xfrm>
            <a:off x="3666225" y="1555875"/>
            <a:ext cx="46323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「我們知道怎麼閱讀文字。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/>
              <a:t>        現在，讓我們學習</a:t>
            </a:r>
            <a:br>
              <a:rPr lang="en" sz="2400"/>
            </a:br>
            <a:r>
              <a:rPr lang="en" sz="2400"/>
              <a:t>            如何不要讀它們。」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Franco Moretti (2013)</a:t>
            </a:r>
            <a:endParaRPr/>
          </a:p>
        </p:txBody>
      </p:sp>
      <p:pic>
        <p:nvPicPr>
          <p:cNvPr id="530" name="Google Shape;53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679" y="949438"/>
            <a:ext cx="1925325" cy="3244625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36"/>
          <p:cNvSpPr txBox="1"/>
          <p:nvPr/>
        </p:nvSpPr>
        <p:spPr>
          <a:xfrm>
            <a:off x="4235525" y="1345725"/>
            <a:ext cx="3105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We know how to read texts.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532" name="Google Shape;532;p36"/>
          <p:cNvSpPr txBox="1"/>
          <p:nvPr/>
        </p:nvSpPr>
        <p:spPr>
          <a:xfrm>
            <a:off x="4235525" y="2178150"/>
            <a:ext cx="3655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Now let’s learn how not to read them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5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p126"/>
          <p:cNvSpPr txBox="1"/>
          <p:nvPr>
            <p:ph idx="1" type="body"/>
          </p:nvPr>
        </p:nvSpPr>
        <p:spPr>
          <a:xfrm>
            <a:off x="1303800" y="598575"/>
            <a:ext cx="7030500" cy="3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McCurdy, N., Lein, J., Coles, K., &amp; Meyer, M. (2016). Poemage: Visualizing the Sonic Topology of a Poem.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IEEE Transactions on Visualization and Computer Graphics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(1), 439-448. doi:</a:t>
            </a:r>
            <a:r>
              <a:rPr lang="en" sz="9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10.1109/TVCG.2015.2467811</a:t>
            </a:r>
            <a:endParaRPr sz="900" u="sng">
              <a:solidFill>
                <a:schemeClr val="accent5"/>
              </a:solidFill>
              <a:latin typeface="Arial"/>
              <a:ea typeface="Arial"/>
              <a:cs typeface="Arial"/>
              <a:sym typeface="Arial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NINES. (2014). Juxta Commons.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Juxta Commons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Retrieved June 10, 2019, from</a:t>
            </a:r>
            <a:r>
              <a:rPr lang="en" sz="9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http://juxtacommons.org</a:t>
            </a:r>
            <a:endParaRPr sz="900" u="sng">
              <a:solidFill>
                <a:schemeClr val="accent5"/>
              </a:solidFill>
              <a:latin typeface="Arial"/>
              <a:ea typeface="Arial"/>
              <a:cs typeface="Arial"/>
              <a:sym typeface="Arial"/>
              <a:hlinkClick r:id="rId7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Oelke, D., Hao, M., Rohrdantz, C., Keim, D. A., Dayal, U., Haug, L., et al. (2009). Visual opinion analysis of customer feedback data. In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2009 IEEE Symposium on Visual Analytics Science and Technology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(pp. 187-194). doi:</a:t>
            </a:r>
            <a:r>
              <a:rPr lang="en" sz="9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10.1109/VAST.2009.5333919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Riehmann, P., Potthast, M., Stein, B., &amp; Froehlich, B. (2015). Visual Assessment of Alleged Plagiarism Cases.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Computer Graphics Forum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(3), 61-70.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10.1111/cgf.12618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0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Southavilay, V., Yacef, K., Reimann, P., &amp; Calvo, R. A. (2013). Analysis of Collaborative Writing Processes Using Revision Maps and Probabilistic Topic Models. In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Proceedings of the Third International Conference on Learning Analytics and Knowledge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(pp. 38–47). New York, NY, USA: ACM.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10.1145/2460296.2460307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2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Stasko, J., Görg, C., &amp; Liu, Z. (2008). Jigsaw: Supporting Investigative Analysis through Interactive Visualization.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Information Visualization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(2), 118-132.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3"/>
              </a:rPr>
              <a:t>10.1057/palgrave.ivs.9500180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4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Wanner, F., Rohrdantz, C., Mansmann, F., Oelke, D., &amp; Keim, D. A. (2009). Visual Sentiment Analysis of RSS News Feeds Featuring the US Presidential Election in 2008. Presented at the VISSW. Retrieved from</a:t>
            </a:r>
            <a:r>
              <a:rPr lang="en" sz="9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6"/>
              </a:rPr>
              <a:t>https://kops.uni-konstanz.de/handle/123456789/5946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7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Wise, J. A. (1999). The Ecological Approach to Text Visualization.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Journal of the American Society for Information Science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(13), 1224-1233.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8"/>
              </a:rPr>
              <a:t>10.1002/(SICI)1097-4571(1999)50:13&lt;1224::AID-ASI8&gt;3.0.CO;2-4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9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Zhang, J., Kawai, Y., Kumamoto, T., &amp; Tanaka, K. (2009). A Novel Visualization Method for Distinction of Web News Sentiment. In G. Vossen, D. D. E. Long, &amp; J. X. Yu (Eds.),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Web Information Systems Engineering - WISE 2009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(pp. 181-194). Springer Berlin Heidelberg.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997" name="Google Shape;1997;p12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98" name="Google Shape;1998;p126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999" name="Google Shape;1999;p126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000" name="Google Shape;2000;p126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01" name="Google Shape;2001;p126"/>
          <p:cNvSpPr txBox="1"/>
          <p:nvPr>
            <p:ph type="title"/>
          </p:nvPr>
        </p:nvSpPr>
        <p:spPr>
          <a:xfrm>
            <a:off x="658100" y="773750"/>
            <a:ext cx="5913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參考資料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5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p12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推薦電影：脫歐之戰 </a:t>
            </a:r>
            <a:r>
              <a:rPr lang="en" sz="2400"/>
              <a:t>Brexit: The Uncivil War</a:t>
            </a:r>
            <a:endParaRPr sz="2400"/>
          </a:p>
        </p:txBody>
      </p:sp>
      <p:sp>
        <p:nvSpPr>
          <p:cNvPr id="2007" name="Google Shape;2007;p12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8" name="Google Shape;2008;p127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9" name="Google Shape;2009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2850" y="1241150"/>
            <a:ext cx="5749649" cy="36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0" name="Google Shape;2010;p127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(本丸, 2019)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4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5" name="Google Shape;2015;p128"/>
          <p:cNvPicPr preferRelativeResize="0"/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0" y="4763"/>
            <a:ext cx="9144000" cy="513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16" name="Google Shape;2016;p128"/>
          <p:cNvSpPr/>
          <p:nvPr/>
        </p:nvSpPr>
        <p:spPr>
          <a:xfrm>
            <a:off x="4108025" y="-25"/>
            <a:ext cx="5075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7" name="Google Shape;2017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5975" y="3870775"/>
            <a:ext cx="548700" cy="548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8" name="Google Shape;2018;p128"/>
          <p:cNvGrpSpPr/>
          <p:nvPr/>
        </p:nvGrpSpPr>
        <p:grpSpPr>
          <a:xfrm flipH="1">
            <a:off x="619511" y="479255"/>
            <a:ext cx="3466917" cy="4477207"/>
            <a:chOff x="428511" y="479255"/>
            <a:chExt cx="3466917" cy="4477207"/>
          </a:xfrm>
        </p:grpSpPr>
        <p:pic>
          <p:nvPicPr>
            <p:cNvPr id="2019" name="Google Shape;2019;p128"/>
            <p:cNvPicPr preferRelativeResize="0"/>
            <p:nvPr/>
          </p:nvPicPr>
          <p:blipFill rotWithShape="1">
            <a:blip r:embed="rId5">
              <a:alphaModFix/>
            </a:blip>
            <a:srcRect b="0" l="34028" r="0" t="0"/>
            <a:stretch/>
          </p:blipFill>
          <p:spPr>
            <a:xfrm>
              <a:off x="1046000" y="1451804"/>
              <a:ext cx="2561100" cy="2600400"/>
            </a:xfrm>
            <a:prstGeom prst="ellipse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020" name="Google Shape;2020;p128"/>
            <p:cNvSpPr/>
            <p:nvPr/>
          </p:nvSpPr>
          <p:spPr>
            <a:xfrm>
              <a:off x="968018" y="1347959"/>
              <a:ext cx="2564400" cy="2706000"/>
            </a:xfrm>
            <a:prstGeom prst="ellipse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21" name="Google Shape;2021;p128"/>
            <p:cNvGrpSpPr/>
            <p:nvPr/>
          </p:nvGrpSpPr>
          <p:grpSpPr>
            <a:xfrm rot="5400000">
              <a:off x="265243" y="3668112"/>
              <a:ext cx="1451618" cy="1125083"/>
              <a:chOff x="3337500" y="1640525"/>
              <a:chExt cx="3773378" cy="3085800"/>
            </a:xfrm>
          </p:grpSpPr>
          <p:sp>
            <p:nvSpPr>
              <p:cNvPr id="2022" name="Google Shape;2022;p128"/>
              <p:cNvSpPr/>
              <p:nvPr/>
            </p:nvSpPr>
            <p:spPr>
              <a:xfrm>
                <a:off x="3337500" y="1640525"/>
                <a:ext cx="3085800" cy="30858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7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3" name="Google Shape;2023;p128"/>
              <p:cNvSpPr/>
              <p:nvPr/>
            </p:nvSpPr>
            <p:spPr>
              <a:xfrm>
                <a:off x="5733900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7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4" name="Google Shape;2024;p128"/>
              <p:cNvSpPr/>
              <p:nvPr/>
            </p:nvSpPr>
            <p:spPr>
              <a:xfrm flipH="1">
                <a:off x="6421478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7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25" name="Google Shape;2025;p128"/>
            <p:cNvGrpSpPr/>
            <p:nvPr/>
          </p:nvGrpSpPr>
          <p:grpSpPr>
            <a:xfrm>
              <a:off x="768516" y="479255"/>
              <a:ext cx="1375773" cy="1187107"/>
              <a:chOff x="3337500" y="1640525"/>
              <a:chExt cx="3773378" cy="3085800"/>
            </a:xfrm>
          </p:grpSpPr>
          <p:sp>
            <p:nvSpPr>
              <p:cNvPr id="2026" name="Google Shape;2026;p128"/>
              <p:cNvSpPr/>
              <p:nvPr/>
            </p:nvSpPr>
            <p:spPr>
              <a:xfrm>
                <a:off x="3337500" y="1640525"/>
                <a:ext cx="3085800" cy="30858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7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7" name="Google Shape;2027;p128"/>
              <p:cNvSpPr/>
              <p:nvPr/>
            </p:nvSpPr>
            <p:spPr>
              <a:xfrm>
                <a:off x="5733900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7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8" name="Google Shape;2028;p128"/>
              <p:cNvSpPr/>
              <p:nvPr/>
            </p:nvSpPr>
            <p:spPr>
              <a:xfrm flipH="1">
                <a:off x="6421478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7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29" name="Google Shape;2029;p128"/>
            <p:cNvGrpSpPr/>
            <p:nvPr/>
          </p:nvGrpSpPr>
          <p:grpSpPr>
            <a:xfrm>
              <a:off x="2705520" y="3582091"/>
              <a:ext cx="946800" cy="404595"/>
              <a:chOff x="7243875" y="3780983"/>
              <a:chExt cx="1299300" cy="526200"/>
            </a:xfrm>
          </p:grpSpPr>
          <p:grpSp>
            <p:nvGrpSpPr>
              <p:cNvPr id="2030" name="Google Shape;2030;p128"/>
              <p:cNvGrpSpPr/>
              <p:nvPr/>
            </p:nvGrpSpPr>
            <p:grpSpPr>
              <a:xfrm>
                <a:off x="7243875" y="3780983"/>
                <a:ext cx="1299300" cy="526200"/>
                <a:chOff x="3130375" y="-210650"/>
                <a:chExt cx="1299300" cy="526200"/>
              </a:xfrm>
            </p:grpSpPr>
            <p:sp>
              <p:nvSpPr>
                <p:cNvPr id="2031" name="Google Shape;2031;p128"/>
                <p:cNvSpPr/>
                <p:nvPr/>
              </p:nvSpPr>
              <p:spPr>
                <a:xfrm>
                  <a:off x="3130375" y="-210650"/>
                  <a:ext cx="1299300" cy="526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19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32" name="Google Shape;2032;p128"/>
                <p:cNvSpPr/>
                <p:nvPr/>
              </p:nvSpPr>
              <p:spPr>
                <a:xfrm>
                  <a:off x="3263060" y="-47084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BDC5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33" name="Google Shape;2033;p128"/>
                <p:cNvSpPr/>
                <p:nvPr/>
              </p:nvSpPr>
              <p:spPr>
                <a:xfrm>
                  <a:off x="3217449" y="-110650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034" name="Google Shape;2034;p128"/>
              <p:cNvGrpSpPr/>
              <p:nvPr/>
            </p:nvGrpSpPr>
            <p:grpSpPr>
              <a:xfrm>
                <a:off x="7728150" y="4016475"/>
                <a:ext cx="330750" cy="55200"/>
                <a:chOff x="7632750" y="4032725"/>
                <a:chExt cx="330750" cy="55200"/>
              </a:xfrm>
            </p:grpSpPr>
            <p:sp>
              <p:nvSpPr>
                <p:cNvPr id="2035" name="Google Shape;2035;p128"/>
                <p:cNvSpPr/>
                <p:nvPr/>
              </p:nvSpPr>
              <p:spPr>
                <a:xfrm>
                  <a:off x="763275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36" name="Google Shape;2036;p128"/>
                <p:cNvSpPr/>
                <p:nvPr/>
              </p:nvSpPr>
              <p:spPr>
                <a:xfrm>
                  <a:off x="7770525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37" name="Google Shape;2037;p128"/>
                <p:cNvSpPr/>
                <p:nvPr/>
              </p:nvSpPr>
              <p:spPr>
                <a:xfrm>
                  <a:off x="790830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038" name="Google Shape;2038;p128"/>
            <p:cNvGrpSpPr/>
            <p:nvPr/>
          </p:nvGrpSpPr>
          <p:grpSpPr>
            <a:xfrm>
              <a:off x="1175058" y="1259726"/>
              <a:ext cx="740997" cy="781876"/>
              <a:chOff x="5143612" y="760610"/>
              <a:chExt cx="1016876" cy="1016876"/>
            </a:xfrm>
          </p:grpSpPr>
          <p:grpSp>
            <p:nvGrpSpPr>
              <p:cNvPr id="2039" name="Google Shape;2039;p128"/>
              <p:cNvGrpSpPr/>
              <p:nvPr/>
            </p:nvGrpSpPr>
            <p:grpSpPr>
              <a:xfrm>
                <a:off x="5143612" y="760610"/>
                <a:ext cx="1016876" cy="1016876"/>
                <a:chOff x="4490675" y="-372879"/>
                <a:chExt cx="1247700" cy="1247700"/>
              </a:xfrm>
            </p:grpSpPr>
            <p:sp>
              <p:nvSpPr>
                <p:cNvPr id="2040" name="Google Shape;2040;p128"/>
                <p:cNvSpPr/>
                <p:nvPr/>
              </p:nvSpPr>
              <p:spPr>
                <a:xfrm>
                  <a:off x="4490675" y="-372879"/>
                  <a:ext cx="1247700" cy="1247700"/>
                </a:xfrm>
                <a:prstGeom prst="star12">
                  <a:avLst>
                    <a:gd fmla="val 24067" name="adj"/>
                  </a:avLst>
                </a:prstGeom>
                <a:solidFill>
                  <a:srgbClr val="FFFFFF"/>
                </a:solidFill>
                <a:ln cap="flat" cmpd="sng" w="11430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7150" rotWithShape="0" algn="bl" dir="5400000" dist="19050">
                    <a:srgbClr val="000000">
                      <a:alpha val="20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2041" name="Google Shape;2041;p128"/>
                <p:cNvGrpSpPr/>
                <p:nvPr/>
              </p:nvGrpSpPr>
              <p:grpSpPr>
                <a:xfrm>
                  <a:off x="4579538" y="-271369"/>
                  <a:ext cx="1069969" cy="1079355"/>
                  <a:chOff x="3750225" y="-93219"/>
                  <a:chExt cx="1069969" cy="1079355"/>
                </a:xfrm>
              </p:grpSpPr>
              <p:sp>
                <p:nvSpPr>
                  <p:cNvPr id="2042" name="Google Shape;2042;p128"/>
                  <p:cNvSpPr/>
                  <p:nvPr/>
                </p:nvSpPr>
                <p:spPr>
                  <a:xfrm>
                    <a:off x="3799594" y="-34464"/>
                    <a:ext cx="1020600" cy="1020600"/>
                  </a:xfrm>
                  <a:prstGeom prst="star12">
                    <a:avLst>
                      <a:gd fmla="val 24067" name="adj"/>
                    </a:avLst>
                  </a:prstGeom>
                  <a:solidFill>
                    <a:srgbClr val="00CE7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043" name="Google Shape;2043;p128"/>
                  <p:cNvSpPr/>
                  <p:nvPr/>
                </p:nvSpPr>
                <p:spPr>
                  <a:xfrm>
                    <a:off x="3750225" y="-93219"/>
                    <a:ext cx="1020600" cy="1020600"/>
                  </a:xfrm>
                  <a:prstGeom prst="star12">
                    <a:avLst>
                      <a:gd fmla="val 24067" name="adj"/>
                    </a:avLst>
                  </a:prstGeom>
                  <a:noFill/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2044" name="Google Shape;2044;p128"/>
              <p:cNvSpPr/>
              <p:nvPr/>
            </p:nvSpPr>
            <p:spPr>
              <a:xfrm>
                <a:off x="5535936" y="1152940"/>
                <a:ext cx="232200" cy="232200"/>
              </a:xfrm>
              <a:prstGeom prst="star4">
                <a:avLst>
                  <a:gd fmla="val 12500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45" name="Google Shape;2045;p128"/>
            <p:cNvGrpSpPr/>
            <p:nvPr/>
          </p:nvGrpSpPr>
          <p:grpSpPr>
            <a:xfrm>
              <a:off x="3242000" y="1862398"/>
              <a:ext cx="653427" cy="689474"/>
              <a:chOff x="611807" y="3895284"/>
              <a:chExt cx="896702" cy="896702"/>
            </a:xfrm>
          </p:grpSpPr>
          <p:grpSp>
            <p:nvGrpSpPr>
              <p:cNvPr id="2046" name="Google Shape;2046;p128"/>
              <p:cNvGrpSpPr/>
              <p:nvPr/>
            </p:nvGrpSpPr>
            <p:grpSpPr>
              <a:xfrm>
                <a:off x="611807" y="3895284"/>
                <a:ext cx="896702" cy="896702"/>
                <a:chOff x="2589036" y="988300"/>
                <a:chExt cx="1101600" cy="1101600"/>
              </a:xfrm>
            </p:grpSpPr>
            <p:sp>
              <p:nvSpPr>
                <p:cNvPr id="2047" name="Google Shape;2047;p128"/>
                <p:cNvSpPr/>
                <p:nvPr/>
              </p:nvSpPr>
              <p:spPr>
                <a:xfrm>
                  <a:off x="2589036" y="988300"/>
                  <a:ext cx="1101600" cy="1101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20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48" name="Google Shape;2048;p128"/>
                <p:cNvSpPr/>
                <p:nvPr/>
              </p:nvSpPr>
              <p:spPr>
                <a:xfrm>
                  <a:off x="2793800" y="1195675"/>
                  <a:ext cx="798000" cy="798000"/>
                </a:xfrm>
                <a:prstGeom prst="rect">
                  <a:avLst/>
                </a:prstGeom>
                <a:solidFill>
                  <a:srgbClr val="E5DB2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49" name="Google Shape;2049;p128"/>
                <p:cNvSpPr/>
                <p:nvPr/>
              </p:nvSpPr>
              <p:spPr>
                <a:xfrm>
                  <a:off x="2694950" y="1103875"/>
                  <a:ext cx="798000" cy="798000"/>
                </a:xfrm>
                <a:prstGeom prst="rect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050" name="Google Shape;2050;p128"/>
              <p:cNvSpPr/>
              <p:nvPr/>
            </p:nvSpPr>
            <p:spPr>
              <a:xfrm rot="-2700000">
                <a:off x="881188" y="4169033"/>
                <a:ext cx="288924" cy="288924"/>
              </a:xfrm>
              <a:prstGeom prst="plus">
                <a:avLst>
                  <a:gd fmla="val 44050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051" name="Google Shape;2051;p12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52" name="Google Shape;2052;p128"/>
          <p:cNvSpPr txBox="1"/>
          <p:nvPr/>
        </p:nvSpPr>
        <p:spPr>
          <a:xfrm>
            <a:off x="4616925" y="1271075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latin typeface="Lexend"/>
                <a:ea typeface="Lexend"/>
                <a:cs typeface="Lexend"/>
                <a:sym typeface="Lexend"/>
              </a:rPr>
              <a:t>感謝</a:t>
            </a:r>
            <a:r>
              <a:rPr b="1" lang="en" sz="5000">
                <a:latin typeface="Lexend"/>
                <a:ea typeface="Lexend"/>
                <a:cs typeface="Lexend"/>
                <a:sym typeface="Lexend"/>
              </a:rPr>
              <a:t>聆聽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53" name="Google Shape;2053;p128"/>
          <p:cNvSpPr txBox="1"/>
          <p:nvPr/>
        </p:nvSpPr>
        <p:spPr>
          <a:xfrm>
            <a:off x="4616925" y="2097363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Lexend Light"/>
                <a:ea typeface="Lexend Light"/>
                <a:cs typeface="Lexend Light"/>
                <a:sym typeface="Lexend Light"/>
              </a:rPr>
              <a:t>   歡迎提問</a:t>
            </a:r>
            <a:r>
              <a:rPr lang="en" sz="2200">
                <a:latin typeface="Lexend Light"/>
                <a:ea typeface="Lexend Light"/>
                <a:cs typeface="Lexend Light"/>
                <a:sym typeface="Lexend Light"/>
              </a:rPr>
              <a:t>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054" name="Google Shape;2054;p128"/>
          <p:cNvSpPr txBox="1"/>
          <p:nvPr/>
        </p:nvSpPr>
        <p:spPr>
          <a:xfrm>
            <a:off x="5439413" y="3002575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000000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chenyt@tku.edu.tw</a:t>
            </a:r>
            <a:r>
              <a:rPr lang="en" sz="2200"/>
              <a:t> </a:t>
            </a:r>
            <a:endParaRPr sz="2200"/>
          </a:p>
        </p:txBody>
      </p:sp>
      <p:pic>
        <p:nvPicPr>
          <p:cNvPr id="2055" name="Google Shape;2055;p1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78237" y="2990954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2056" name="Google Shape;2056;p128"/>
          <p:cNvSpPr txBox="1"/>
          <p:nvPr/>
        </p:nvSpPr>
        <p:spPr>
          <a:xfrm>
            <a:off x="5439413" y="3774550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布丁布丁吃什麼？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000000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chenyt@tku.edu.tw</a:t>
            </a:r>
            <a:r>
              <a:rPr lang="en" sz="2200"/>
              <a:t> </a:t>
            </a:r>
            <a:endParaRPr sz="2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7"/>
          <p:cNvSpPr txBox="1"/>
          <p:nvPr>
            <p:ph idx="1" type="body"/>
          </p:nvPr>
        </p:nvSpPr>
        <p:spPr>
          <a:xfrm>
            <a:off x="4880350" y="1672125"/>
            <a:ext cx="3513600" cy="27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Distant </a:t>
            </a:r>
            <a:r>
              <a:rPr lang="en"/>
              <a:t>Reading, Macro-Analysis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遠讀</a:t>
            </a:r>
            <a:endParaRPr b="1" sz="2400"/>
          </a:p>
        </p:txBody>
      </p:sp>
      <p:sp>
        <p:nvSpPr>
          <p:cNvPr id="538" name="Google Shape;538;p37"/>
          <p:cNvSpPr txBox="1"/>
          <p:nvPr>
            <p:ph idx="1" type="body"/>
          </p:nvPr>
        </p:nvSpPr>
        <p:spPr>
          <a:xfrm>
            <a:off x="1303800" y="1672125"/>
            <a:ext cx="3513600" cy="27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Close Reading, Micro-Analysis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近讀</a:t>
            </a:r>
            <a:endParaRPr b="1" sz="2400"/>
          </a:p>
        </p:txBody>
      </p:sp>
      <p:sp>
        <p:nvSpPr>
          <p:cNvPr id="539" name="Google Shape;539;p37"/>
          <p:cNvSpPr/>
          <p:nvPr/>
        </p:nvSpPr>
        <p:spPr>
          <a:xfrm>
            <a:off x="1319350" y="2545375"/>
            <a:ext cx="2293500" cy="1967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3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文本分析傳統上的兩種類型</a:t>
            </a:r>
            <a:endParaRPr/>
          </a:p>
        </p:txBody>
      </p:sp>
      <p:sp>
        <p:nvSpPr>
          <p:cNvPr id="541" name="Google Shape;541;p3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42" name="Google Shape;542;p37"/>
          <p:cNvGrpSpPr/>
          <p:nvPr/>
        </p:nvGrpSpPr>
        <p:grpSpPr>
          <a:xfrm>
            <a:off x="6040750" y="2466700"/>
            <a:ext cx="2293553" cy="2293553"/>
            <a:chOff x="278350" y="271425"/>
            <a:chExt cx="4728000" cy="4728000"/>
          </a:xfrm>
        </p:grpSpPr>
        <p:sp>
          <p:nvSpPr>
            <p:cNvPr id="543" name="Google Shape;543;p37"/>
            <p:cNvSpPr/>
            <p:nvPr/>
          </p:nvSpPr>
          <p:spPr>
            <a:xfrm>
              <a:off x="278350" y="271425"/>
              <a:ext cx="4728000" cy="47280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4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14288" rotWithShape="0" algn="bl" dir="5400000" dist="9525">
                <a:srgbClr val="FFFFFF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44" name="Google Shape;544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9851" y="589100"/>
              <a:ext cx="4053851" cy="4192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5" name="Google Shape;545;p37"/>
          <p:cNvSpPr txBox="1"/>
          <p:nvPr>
            <p:ph idx="1" type="body"/>
          </p:nvPr>
        </p:nvSpPr>
        <p:spPr>
          <a:xfrm>
            <a:off x="1319350" y="2545375"/>
            <a:ext cx="573600" cy="19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一山如畫對清江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一生心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向誰論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一見佳人便喜歡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今年好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一番新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心頭理曲強詞遮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去年百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頗相宜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田園價貫好商量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花開花謝在春風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彼此家居只一山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家道豊腴自飽溫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病患時時命蹇衰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陰裏詳看怪爾曹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蛩吟唧唧守孤幃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勞心汨汨竟何歸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與君夙昔結成冤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隨分堂前赴粥饘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憶昔蘭房分半釵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艱難險阻路蹊蹺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今年禾穀不如前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木有根荄水有源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北山門外好安居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一春風雨正瀟瀟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一朝無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忽遭官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三千法律八千文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子有三般不自由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世間萬物各有主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君今庚甲未亨通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君是山中萬戶侯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端百出慮雖長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河渠傍路有高低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知君指擬是空華</a:t>
            </a:r>
            <a:endParaRPr sz="400"/>
          </a:p>
        </p:txBody>
      </p:sp>
      <p:sp>
        <p:nvSpPr>
          <p:cNvPr id="546" name="Google Shape;546;p37"/>
          <p:cNvSpPr txBox="1"/>
          <p:nvPr>
            <p:ph idx="1" type="body"/>
          </p:nvPr>
        </p:nvSpPr>
        <p:spPr>
          <a:xfrm>
            <a:off x="1892699" y="2545375"/>
            <a:ext cx="573600" cy="19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門裏團圓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事事</a:t>
            </a:r>
            <a:r>
              <a:rPr lang="en" sz="400"/>
              <a:t>雙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十八灘頭說與君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誰知去後有多般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富貴榮華萃汝身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直欲欺官行路斜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若較今年時運衰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到公庭彼此傷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貴賤窮通百歲中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如何似隔鬼門關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也須肚裏立乾坤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何須打瓦共鑽龜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舟中敵圖笑中刀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千里懸懸望信歸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疾病兼多是與非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今日相逢那得緣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何須妄想苦憂煎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而今忽把信音乖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南鳥孤飛依北巢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物價喧騰倍百年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君當自此究其原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若問終時慎厥初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千里行人去路遙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也是門衰墳未安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此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何如說與君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門庭蕭索冷如秋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一粒一毫君莫取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且向江頭作釣翁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信知騎馬勝騎牛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莫聽人言自主張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可歎長途日已西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底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茫茫未有涯</a:t>
            </a:r>
            <a:endParaRPr sz="400"/>
          </a:p>
        </p:txBody>
      </p:sp>
      <p:sp>
        <p:nvSpPr>
          <p:cNvPr id="547" name="Google Shape;547;p37"/>
          <p:cNvSpPr txBox="1"/>
          <p:nvPr>
            <p:ph idx="1" type="body"/>
          </p:nvPr>
        </p:nvSpPr>
        <p:spPr>
          <a:xfrm>
            <a:off x="2466047" y="2545375"/>
            <a:ext cx="573600" cy="19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誰料半途分折去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世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盡從流水去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人情冷暖君休訝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誰道機關難料處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一旦醜形臨月鏡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好把瓣香告神佛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縱使機關圖得勝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羨子榮華今已矣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日月如梭人易老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財多害己君當省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直教重見一陽復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藩籬剖破渾無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endParaRPr sz="4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等得榮華公子到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到頭來渾似夢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好把經文多諷誦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主張門戶誠難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endParaRPr sz="4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痴心指望成連理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今日貴人曾識面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災數流行多疫癘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莫隨道路人閒話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堪笑包藏許多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endParaRPr sz="4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移寡就多君得計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改換陰陽移禍福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善惡兩途君自作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若逢牛鼠交承日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英雄豪傑自天生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玉兔重生應發跡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今朝馬上看山色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一著仙機君記取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縱有榮華好時節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牢把腳根踏實地</a:t>
            </a:r>
            <a:endParaRPr sz="400"/>
          </a:p>
        </p:txBody>
      </p:sp>
      <p:sp>
        <p:nvSpPr>
          <p:cNvPr id="548" name="Google Shape;548;p37"/>
          <p:cNvSpPr txBox="1"/>
          <p:nvPr>
            <p:ph idx="1" type="body"/>
          </p:nvPr>
        </p:nvSpPr>
        <p:spPr>
          <a:xfrm>
            <a:off x="3039396" y="2545375"/>
            <a:ext cx="573600" cy="19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空幃無語對銀缸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功名富貴等浮雲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歷涉應知行路難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到頭獨立轉傷神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身投憲網莫咨嗟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莫教福謝悔無追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定為後世子孫殃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到頭萬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總成空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許多勞碌不如閒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福有胚胎禍有門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始可求神仗佛持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一種天生惜羽毛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秋冬括括雨靡靡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何如休要用心機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祈求戶內保嬋娟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百歲安閒得幾年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到底誰知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不諧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相逢卻在夏秋交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一陽復後始安全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訟到終凶是至言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鱗鴻雖便莫修書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如何歸路轉無聊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勸君莫作等閒看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一生禍福此中分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萬</a:t>
            </a:r>
            <a:r>
              <a:rPr lang="en" sz="40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400"/>
              <a:t>回春不用憂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也須步步循規矩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萬人頭上逞英雄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爭似騎牛得自由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紛紛鬧裏更思量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直須猴犬換金雞</a:t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善為善應永無差</a:t>
            </a:r>
            <a:endParaRPr sz="400"/>
          </a:p>
        </p:txBody>
      </p:sp>
      <p:sp>
        <p:nvSpPr>
          <p:cNvPr id="549" name="Google Shape;549;p37"/>
          <p:cNvSpPr/>
          <p:nvPr/>
        </p:nvSpPr>
        <p:spPr>
          <a:xfrm rot="10800000">
            <a:off x="3808525" y="3351125"/>
            <a:ext cx="23187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550" name="Google Shape;550;p37"/>
          <p:cNvGraphicFramePr/>
          <p:nvPr/>
        </p:nvGraphicFramePr>
        <p:xfrm>
          <a:off x="4321313" y="2714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{4778A5E7-6531-43A7-8750-66BDF094A20B}</a:tableStyleId>
              </a:tblPr>
              <a:tblGrid>
                <a:gridCol w="495950"/>
                <a:gridCol w="499525"/>
              </a:tblGrid>
              <a:tr h="168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</a:rPr>
                        <a:t>單字</a:t>
                      </a:r>
                      <a:endParaRPr sz="900">
                        <a:solidFill>
                          <a:srgbClr val="FFFFFF"/>
                        </a:solidFill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</a:rPr>
                        <a:t>頻率</a:t>
                      </a:r>
                      <a:endParaRPr sz="900">
                        <a:solidFill>
                          <a:srgbClr val="FFFFFF"/>
                        </a:solidFill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</a:tr>
              <a:tr h="168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事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27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168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一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25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68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君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24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168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心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19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68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人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18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168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不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17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68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如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16</a:t>
                      </a:r>
                      <a:endParaRPr sz="900"/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8"/>
          <p:cNvSpPr/>
          <p:nvPr/>
        </p:nvSpPr>
        <p:spPr>
          <a:xfrm>
            <a:off x="8714450" y="4802825"/>
            <a:ext cx="261900" cy="261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3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57" name="Google Shape;557;p38"/>
          <p:cNvSpPr/>
          <p:nvPr/>
        </p:nvSpPr>
        <p:spPr>
          <a:xfrm>
            <a:off x="2495144" y="354551"/>
            <a:ext cx="4405500" cy="4405500"/>
          </a:xfrm>
          <a:prstGeom prst="ellipse">
            <a:avLst/>
          </a:prstGeom>
          <a:solidFill>
            <a:srgbClr val="83E3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8" name="Google Shape;558;p38"/>
          <p:cNvGrpSpPr/>
          <p:nvPr/>
        </p:nvGrpSpPr>
        <p:grpSpPr>
          <a:xfrm>
            <a:off x="3467810" y="117335"/>
            <a:ext cx="2459710" cy="2459710"/>
            <a:chOff x="3614360" y="410488"/>
            <a:chExt cx="2166000" cy="2166000"/>
          </a:xfrm>
        </p:grpSpPr>
        <p:sp>
          <p:nvSpPr>
            <p:cNvPr id="559" name="Google Shape;559;p38"/>
            <p:cNvSpPr/>
            <p:nvPr/>
          </p:nvSpPr>
          <p:spPr>
            <a:xfrm>
              <a:off x="3614360" y="410488"/>
              <a:ext cx="2166000" cy="2166000"/>
            </a:xfrm>
            <a:prstGeom prst="ellipse">
              <a:avLst/>
            </a:prstGeom>
            <a:solidFill>
              <a:srgbClr val="1D7E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38"/>
            <p:cNvSpPr txBox="1"/>
            <p:nvPr/>
          </p:nvSpPr>
          <p:spPr>
            <a:xfrm>
              <a:off x="3961563" y="924350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資訊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科學</a:t>
              </a: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61" name="Google Shape;561;p38"/>
          <p:cNvGrpSpPr/>
          <p:nvPr/>
        </p:nvGrpSpPr>
        <p:grpSpPr>
          <a:xfrm>
            <a:off x="2224448" y="1347666"/>
            <a:ext cx="2459710" cy="2459710"/>
            <a:chOff x="2519466" y="1493908"/>
            <a:chExt cx="2166000" cy="2166000"/>
          </a:xfrm>
        </p:grpSpPr>
        <p:sp>
          <p:nvSpPr>
            <p:cNvPr id="562" name="Google Shape;562;p38"/>
            <p:cNvSpPr/>
            <p:nvPr/>
          </p:nvSpPr>
          <p:spPr>
            <a:xfrm>
              <a:off x="2519466" y="1493908"/>
              <a:ext cx="2166000" cy="2166000"/>
            </a:xfrm>
            <a:prstGeom prst="ellipse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/>
            </a:p>
          </p:txBody>
        </p:sp>
        <p:sp>
          <p:nvSpPr>
            <p:cNvPr id="563" name="Google Shape;563;p38"/>
            <p:cNvSpPr txBox="1"/>
            <p:nvPr/>
          </p:nvSpPr>
          <p:spPr>
            <a:xfrm>
              <a:off x="2601163" y="2232100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數位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人文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64" name="Google Shape;564;p38"/>
          <p:cNvGrpSpPr/>
          <p:nvPr/>
        </p:nvGrpSpPr>
        <p:grpSpPr>
          <a:xfrm>
            <a:off x="3467805" y="2566165"/>
            <a:ext cx="2459710" cy="2459710"/>
            <a:chOff x="3614356" y="2566908"/>
            <a:chExt cx="2166000" cy="2166000"/>
          </a:xfrm>
        </p:grpSpPr>
        <p:sp>
          <p:nvSpPr>
            <p:cNvPr id="565" name="Google Shape;565;p38"/>
            <p:cNvSpPr/>
            <p:nvPr/>
          </p:nvSpPr>
          <p:spPr>
            <a:xfrm>
              <a:off x="3614356" y="2566908"/>
              <a:ext cx="2166000" cy="2166000"/>
            </a:xfrm>
            <a:prstGeom prst="ellipse">
              <a:avLst/>
            </a:prstGeom>
            <a:solidFill>
              <a:srgbClr val="155B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/>
            </a:p>
          </p:txBody>
        </p:sp>
        <p:sp>
          <p:nvSpPr>
            <p:cNvPr id="566" name="Google Shape;566;p38"/>
            <p:cNvSpPr txBox="1"/>
            <p:nvPr/>
          </p:nvSpPr>
          <p:spPr>
            <a:xfrm>
              <a:off x="3961563" y="3539875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數位學習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67" name="Google Shape;567;p38"/>
          <p:cNvGrpSpPr/>
          <p:nvPr/>
        </p:nvGrpSpPr>
        <p:grpSpPr>
          <a:xfrm>
            <a:off x="4702814" y="1347628"/>
            <a:ext cx="2459710" cy="2459710"/>
            <a:chOff x="4701894" y="1493874"/>
            <a:chExt cx="2166000" cy="2166000"/>
          </a:xfrm>
        </p:grpSpPr>
        <p:sp>
          <p:nvSpPr>
            <p:cNvPr id="568" name="Google Shape;568;p38"/>
            <p:cNvSpPr/>
            <p:nvPr/>
          </p:nvSpPr>
          <p:spPr>
            <a:xfrm>
              <a:off x="4701894" y="1493874"/>
              <a:ext cx="2166000" cy="2166000"/>
            </a:xfrm>
            <a:prstGeom prst="ellipse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/>
            </a:p>
          </p:txBody>
        </p:sp>
        <p:sp>
          <p:nvSpPr>
            <p:cNvPr id="569" name="Google Shape;569;p38"/>
            <p:cNvSpPr txBox="1"/>
            <p:nvPr/>
          </p:nvSpPr>
          <p:spPr>
            <a:xfrm>
              <a:off x="5295688" y="2220300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行銷</a:t>
              </a: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70" name="Google Shape;570;p38"/>
          <p:cNvSpPr/>
          <p:nvPr/>
        </p:nvSpPr>
        <p:spPr>
          <a:xfrm>
            <a:off x="3712172" y="1571527"/>
            <a:ext cx="1971900" cy="1971900"/>
          </a:xfrm>
          <a:prstGeom prst="ellipse">
            <a:avLst/>
          </a:prstGeom>
          <a:solidFill>
            <a:srgbClr val="83E3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38"/>
          <p:cNvSpPr txBox="1"/>
          <p:nvPr/>
        </p:nvSpPr>
        <p:spPr>
          <a:xfrm>
            <a:off x="3711700" y="2178375"/>
            <a:ext cx="1971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Roboto"/>
                <a:ea typeface="Roboto"/>
                <a:cs typeface="Roboto"/>
                <a:sym typeface="Roboto"/>
              </a:rPr>
              <a:t>文本分析</a:t>
            </a:r>
            <a:endParaRPr sz="3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3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資訊科學領域 (圖書資訊學)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知識地圖</a:t>
            </a:r>
            <a:endParaRPr/>
          </a:p>
        </p:txBody>
      </p:sp>
      <p:sp>
        <p:nvSpPr>
          <p:cNvPr id="577" name="Google Shape;577;p39"/>
          <p:cNvSpPr txBox="1"/>
          <p:nvPr>
            <p:ph idx="1" type="body"/>
          </p:nvPr>
        </p:nvSpPr>
        <p:spPr>
          <a:xfrm>
            <a:off x="1093650" y="1990050"/>
            <a:ext cx="30393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在2011</a:t>
            </a:r>
            <a:r>
              <a:rPr lang="en"/>
              <a:t>年時，</a:t>
            </a:r>
            <a:r>
              <a:rPr lang="en"/>
              <a:t>從</a:t>
            </a:r>
            <a:r>
              <a:rPr lang="en"/>
              <a:t>微軟學術搜尋取出170萬電腦科學相關主題刊物的資料</a:t>
            </a:r>
            <a:endParaRPr/>
          </a:p>
        </p:txBody>
      </p:sp>
      <p:sp>
        <p:nvSpPr>
          <p:cNvPr id="578" name="Google Shape;578;p3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9" name="Google Shape;57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1942" y="1498150"/>
            <a:ext cx="4282358" cy="303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39"/>
          <p:cNvSpPr txBox="1"/>
          <p:nvPr/>
        </p:nvSpPr>
        <p:spPr>
          <a:xfrm>
            <a:off x="7511475" y="4846025"/>
            <a:ext cx="11946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(Butler, 2011)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1" name="Google Shape;581;p39"/>
          <p:cNvSpPr/>
          <p:nvPr/>
        </p:nvSpPr>
        <p:spPr>
          <a:xfrm>
            <a:off x="7305350" y="4097775"/>
            <a:ext cx="1546200" cy="692100"/>
          </a:xfrm>
          <a:prstGeom prst="wedgeRoundRectCallout">
            <a:avLst>
              <a:gd fmla="val -67696" name="adj1"/>
              <a:gd fmla="val -51174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節點：電腦</a:t>
            </a:r>
            <a:br>
              <a:rPr lang="en" sz="1600">
                <a:solidFill>
                  <a:schemeClr val="lt1"/>
                </a:solidFill>
              </a:rPr>
            </a:br>
            <a:r>
              <a:rPr lang="en" sz="1600">
                <a:solidFill>
                  <a:schemeClr val="lt1"/>
                </a:solidFill>
              </a:rPr>
              <a:t>科學子領域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582" name="Google Shape;582;p39"/>
          <p:cNvSpPr/>
          <p:nvPr/>
        </p:nvSpPr>
        <p:spPr>
          <a:xfrm>
            <a:off x="5986275" y="598575"/>
            <a:ext cx="1450800" cy="692100"/>
          </a:xfrm>
          <a:prstGeom prst="wedgeRoundRectCallout">
            <a:avLst>
              <a:gd fmla="val 24791" name="adj1"/>
              <a:gd fmla="val 124231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線條：文獻引用關係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0"/>
          <p:cNvSpPr/>
          <p:nvPr/>
        </p:nvSpPr>
        <p:spPr>
          <a:xfrm>
            <a:off x="4989600" y="1291025"/>
            <a:ext cx="2957400" cy="29577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40"/>
          <p:cNvSpPr/>
          <p:nvPr/>
        </p:nvSpPr>
        <p:spPr>
          <a:xfrm>
            <a:off x="4501875" y="802925"/>
            <a:ext cx="3933000" cy="3933900"/>
          </a:xfrm>
          <a:prstGeom prst="ellipse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9" name="Google Shape;5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8475" y="1529900"/>
            <a:ext cx="2479800" cy="2479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90" name="Google Shape;590;p4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商業行銷領域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市場分析</a:t>
            </a:r>
            <a:endParaRPr/>
          </a:p>
        </p:txBody>
      </p:sp>
      <p:sp>
        <p:nvSpPr>
          <p:cNvPr id="591" name="Google Shape;591;p40"/>
          <p:cNvSpPr txBox="1"/>
          <p:nvPr>
            <p:ph idx="1" type="body"/>
          </p:nvPr>
        </p:nvSpPr>
        <p:spPr>
          <a:xfrm>
            <a:off x="1303800" y="1990050"/>
            <a:ext cx="26679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SomeTrend ISSUE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任炫植 (연관어 맵)</a:t>
            </a:r>
            <a:br>
              <a:rPr lang="en"/>
            </a:br>
            <a:r>
              <a:rPr lang="en"/>
              <a:t>2019.5.8 ~ 2019.6.7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>
                <a:solidFill>
                  <a:srgbClr val="FFFFFF"/>
                </a:solidFill>
                <a:highlight>
                  <a:srgbClr val="990000"/>
                </a:highlight>
              </a:rPr>
              <a:t>人 (</a:t>
            </a:r>
            <a:r>
              <a:rPr lang="en">
                <a:solidFill>
                  <a:srgbClr val="FFFFFF"/>
                </a:solidFill>
                <a:highlight>
                  <a:srgbClr val="990000"/>
                </a:highlight>
              </a:rPr>
              <a:t>紅色</a:t>
            </a:r>
            <a:r>
              <a:rPr lang="en">
                <a:solidFill>
                  <a:srgbClr val="FFFFFF"/>
                </a:solidFill>
                <a:highlight>
                  <a:srgbClr val="990000"/>
                </a:highlight>
              </a:rPr>
              <a:t>)</a:t>
            </a:r>
            <a:br>
              <a:rPr lang="en">
                <a:solidFill>
                  <a:srgbClr val="FFFFFF"/>
                </a:solidFill>
                <a:highlight>
                  <a:srgbClr val="990000"/>
                </a:highlight>
              </a:rPr>
            </a:br>
            <a:r>
              <a:rPr lang="en"/>
              <a:t> </a:t>
            </a:r>
            <a:r>
              <a:rPr lang="en">
                <a:solidFill>
                  <a:srgbClr val="FFFFFF"/>
                </a:solidFill>
                <a:highlight>
                  <a:srgbClr val="674EA7"/>
                </a:highlight>
              </a:rPr>
              <a:t>文化/休閒 (紫色)</a:t>
            </a:r>
            <a:br>
              <a:rPr lang="en">
                <a:solidFill>
                  <a:srgbClr val="FFFFFF"/>
                </a:solidFill>
                <a:highlight>
                  <a:srgbClr val="674EA7"/>
                </a:highlight>
              </a:rPr>
            </a:br>
            <a:r>
              <a:rPr lang="en"/>
              <a:t> </a:t>
            </a:r>
            <a:r>
              <a:rPr lang="en">
                <a:solidFill>
                  <a:srgbClr val="FFFFFF"/>
                </a:solidFill>
                <a:highlight>
                  <a:srgbClr val="7F6000"/>
                </a:highlight>
              </a:rPr>
              <a:t>地點 (褐色)</a:t>
            </a:r>
            <a:br>
              <a:rPr lang="en">
                <a:solidFill>
                  <a:srgbClr val="FFFFFF"/>
                </a:solidFill>
                <a:highlight>
                  <a:srgbClr val="7F6000"/>
                </a:highlight>
              </a:rPr>
            </a:br>
            <a:r>
              <a:rPr lang="en"/>
              <a:t> </a:t>
            </a:r>
            <a:r>
              <a:rPr lang="en">
                <a:solidFill>
                  <a:srgbClr val="FFFFFF"/>
                </a:solidFill>
                <a:highlight>
                  <a:srgbClr val="0B5394"/>
                </a:highlight>
              </a:rPr>
              <a:t>生活 (藍色)</a:t>
            </a:r>
            <a:endParaRPr>
              <a:solidFill>
                <a:srgbClr val="FFFFFF"/>
              </a:solidFill>
              <a:highlight>
                <a:srgbClr val="0B5394"/>
              </a:highlight>
            </a:endParaRPr>
          </a:p>
        </p:txBody>
      </p:sp>
      <p:sp>
        <p:nvSpPr>
          <p:cNvPr id="592" name="Google Shape;592;p4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3" name="Google Shape;593;p40"/>
          <p:cNvSpPr/>
          <p:nvPr/>
        </p:nvSpPr>
        <p:spPr>
          <a:xfrm>
            <a:off x="5749125" y="3265450"/>
            <a:ext cx="1438500" cy="393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任炫植</a:t>
            </a:r>
            <a:endParaRPr sz="1800"/>
          </a:p>
        </p:txBody>
      </p:sp>
      <p:sp>
        <p:nvSpPr>
          <p:cNvPr id="594" name="Google Shape;594;p40"/>
          <p:cNvSpPr/>
          <p:nvPr/>
        </p:nvSpPr>
        <p:spPr>
          <a:xfrm>
            <a:off x="5926325" y="712025"/>
            <a:ext cx="909000" cy="393600"/>
          </a:xfrm>
          <a:prstGeom prst="roundRect">
            <a:avLst>
              <a:gd fmla="val 16667" name="adj"/>
            </a:avLst>
          </a:prstGeom>
          <a:solidFill>
            <a:srgbClr val="674EA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音樂會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595" name="Google Shape;595;p40"/>
          <p:cNvSpPr/>
          <p:nvPr/>
        </p:nvSpPr>
        <p:spPr>
          <a:xfrm>
            <a:off x="7525775" y="1593813"/>
            <a:ext cx="1195500" cy="3936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髙田健太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596" name="Google Shape;596;p40"/>
          <p:cNvSpPr/>
          <p:nvPr/>
        </p:nvSpPr>
        <p:spPr>
          <a:xfrm>
            <a:off x="7874750" y="2642775"/>
            <a:ext cx="1125000" cy="5658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IMFACT 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(韓</a:t>
            </a:r>
            <a:r>
              <a:rPr lang="en" sz="1200">
                <a:solidFill>
                  <a:schemeClr val="lt1"/>
                </a:solidFill>
              </a:rPr>
              <a:t>男</a:t>
            </a:r>
            <a:r>
              <a:rPr lang="en" sz="1200">
                <a:solidFill>
                  <a:srgbClr val="FFFFFF"/>
                </a:solidFill>
              </a:rPr>
              <a:t>星團體)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597" name="Google Shape;597;p40"/>
          <p:cNvSpPr/>
          <p:nvPr/>
        </p:nvSpPr>
        <p:spPr>
          <a:xfrm>
            <a:off x="5228475" y="4173625"/>
            <a:ext cx="909000" cy="393600"/>
          </a:xfrm>
          <a:prstGeom prst="roundRect">
            <a:avLst>
              <a:gd fmla="val 16667" name="adj"/>
            </a:avLst>
          </a:prstGeom>
          <a:solidFill>
            <a:srgbClr val="674EA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美洲豹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598" name="Google Shape;598;p40"/>
          <p:cNvSpPr/>
          <p:nvPr/>
        </p:nvSpPr>
        <p:spPr>
          <a:xfrm>
            <a:off x="4574050" y="3659050"/>
            <a:ext cx="909000" cy="3936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金相均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599" name="Google Shape;599;p40"/>
          <p:cNvSpPr/>
          <p:nvPr/>
        </p:nvSpPr>
        <p:spPr>
          <a:xfrm>
            <a:off x="4097925" y="1659875"/>
            <a:ext cx="1263000" cy="4839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The Boyz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(韓男星團體)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600" name="Google Shape;600;p40"/>
          <p:cNvSpPr/>
          <p:nvPr/>
        </p:nvSpPr>
        <p:spPr>
          <a:xfrm>
            <a:off x="6915275" y="956700"/>
            <a:ext cx="909000" cy="535800"/>
          </a:xfrm>
          <a:prstGeom prst="roundRect">
            <a:avLst>
              <a:gd fmla="val 16667" name="adj"/>
            </a:avLst>
          </a:prstGeom>
          <a:solidFill>
            <a:srgbClr val="674EA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粉絲見面會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601" name="Google Shape;601;p40"/>
          <p:cNvSpPr/>
          <p:nvPr/>
        </p:nvSpPr>
        <p:spPr>
          <a:xfrm>
            <a:off x="7785625" y="2088750"/>
            <a:ext cx="909000" cy="393600"/>
          </a:xfrm>
          <a:prstGeom prst="roundRect">
            <a:avLst>
              <a:gd fmla="val 16667" name="adj"/>
            </a:avLst>
          </a:prstGeom>
          <a:solidFill>
            <a:srgbClr val="7F6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日本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602" name="Google Shape;602;p40"/>
          <p:cNvSpPr/>
          <p:nvPr/>
        </p:nvSpPr>
        <p:spPr>
          <a:xfrm>
            <a:off x="7750325" y="3382375"/>
            <a:ext cx="909000" cy="393600"/>
          </a:xfrm>
          <a:prstGeom prst="roundRect">
            <a:avLst>
              <a:gd fmla="val 16667" name="adj"/>
            </a:avLst>
          </a:prstGeom>
          <a:solidFill>
            <a:srgbClr val="7F6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東京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603" name="Google Shape;603;p40"/>
          <p:cNvSpPr/>
          <p:nvPr/>
        </p:nvSpPr>
        <p:spPr>
          <a:xfrm>
            <a:off x="7262525" y="3949775"/>
            <a:ext cx="909000" cy="3936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見面會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604" name="Google Shape;604;p40"/>
          <p:cNvSpPr/>
          <p:nvPr/>
        </p:nvSpPr>
        <p:spPr>
          <a:xfrm>
            <a:off x="6212400" y="4343375"/>
            <a:ext cx="909000" cy="3936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金在奐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605" name="Google Shape;605;p40"/>
          <p:cNvSpPr/>
          <p:nvPr/>
        </p:nvSpPr>
        <p:spPr>
          <a:xfrm>
            <a:off x="4218775" y="3002900"/>
            <a:ext cx="909000" cy="3936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裵珍映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606" name="Google Shape;606;p40"/>
          <p:cNvSpPr/>
          <p:nvPr/>
        </p:nvSpPr>
        <p:spPr>
          <a:xfrm>
            <a:off x="3864775" y="2276225"/>
            <a:ext cx="1263000" cy="4839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Seventeen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(韓男星團體)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607" name="Google Shape;607;p40"/>
          <p:cNvSpPr/>
          <p:nvPr/>
        </p:nvSpPr>
        <p:spPr>
          <a:xfrm>
            <a:off x="4908025" y="1133825"/>
            <a:ext cx="909000" cy="3936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Camp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608" name="Google Shape;608;p40"/>
          <p:cNvSpPr txBox="1"/>
          <p:nvPr/>
        </p:nvSpPr>
        <p:spPr>
          <a:xfrm>
            <a:off x="7251500" y="4846025"/>
            <a:ext cx="14547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(SOMETREAN, 2019)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4" name="Google Shape;614;p4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教育學領域</a:t>
            </a:r>
            <a:r>
              <a:rPr b="0" lang="en" sz="2400"/>
              <a:t> (數位學習)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小組合作學習討論內容的主題變化</a:t>
            </a:r>
            <a:endParaRPr/>
          </a:p>
        </p:txBody>
      </p:sp>
      <p:sp>
        <p:nvSpPr>
          <p:cNvPr id="615" name="Google Shape;615;p41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41"/>
          <p:cNvSpPr/>
          <p:nvPr/>
        </p:nvSpPr>
        <p:spPr>
          <a:xfrm>
            <a:off x="1303800" y="2253850"/>
            <a:ext cx="2784600" cy="4428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小組合作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17" name="Google Shape;617;p41"/>
          <p:cNvSpPr/>
          <p:nvPr/>
        </p:nvSpPr>
        <p:spPr>
          <a:xfrm>
            <a:off x="1303800" y="3171350"/>
            <a:ext cx="2784600" cy="4428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主題分析(LDA)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18" name="Google Shape;618;p41"/>
          <p:cNvSpPr/>
          <p:nvPr/>
        </p:nvSpPr>
        <p:spPr>
          <a:xfrm>
            <a:off x="1303800" y="4088850"/>
            <a:ext cx="2784600" cy="4428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主題變化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619" name="Google Shape;619;p41"/>
          <p:cNvPicPr preferRelativeResize="0"/>
          <p:nvPr/>
        </p:nvPicPr>
        <p:blipFill rotWithShape="1">
          <a:blip r:embed="rId3">
            <a:alphaModFix/>
          </a:blip>
          <a:srcRect b="26079" l="11330" r="10145" t="35942"/>
          <a:stretch/>
        </p:blipFill>
        <p:spPr>
          <a:xfrm>
            <a:off x="3750350" y="3712000"/>
            <a:ext cx="4583953" cy="107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1"/>
          <p:cNvPicPr preferRelativeResize="0"/>
          <p:nvPr/>
        </p:nvPicPr>
        <p:blipFill rotWithShape="1">
          <a:blip r:embed="rId3">
            <a:alphaModFix/>
          </a:blip>
          <a:srcRect b="5070" l="21069" r="20854" t="76590"/>
          <a:stretch/>
        </p:blipFill>
        <p:spPr>
          <a:xfrm>
            <a:off x="3750350" y="3009950"/>
            <a:ext cx="4583953" cy="70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9475" y="1640813"/>
            <a:ext cx="1778150" cy="13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41"/>
          <p:cNvSpPr txBox="1"/>
          <p:nvPr/>
        </p:nvSpPr>
        <p:spPr>
          <a:xfrm>
            <a:off x="6981875" y="4846025"/>
            <a:ext cx="17244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Southavilay et al.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, 2013)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23" name="Google Shape;623;p41"/>
          <p:cNvSpPr/>
          <p:nvPr/>
        </p:nvSpPr>
        <p:spPr>
          <a:xfrm rot="10800000">
            <a:off x="5577625" y="2212900"/>
            <a:ext cx="5499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4" name="Google Shape;62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6500" y="1975750"/>
            <a:ext cx="999000" cy="9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9200" y="1975750"/>
            <a:ext cx="999000" cy="9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8100" y="1975750"/>
            <a:ext cx="999000" cy="9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6200" y="1975750"/>
            <a:ext cx="999000" cy="9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1850" y="1975750"/>
            <a:ext cx="999000" cy="9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8200" y="1975750"/>
            <a:ext cx="999000" cy="9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5150" y="1975750"/>
            <a:ext cx="999000" cy="99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3650" y="838369"/>
            <a:ext cx="4240351" cy="369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42"/>
          <p:cNvPicPr preferRelativeResize="0"/>
          <p:nvPr/>
        </p:nvPicPr>
        <p:blipFill rotWithShape="1">
          <a:blip r:embed="rId4">
            <a:alphaModFix/>
          </a:blip>
          <a:srcRect b="50067" l="23648" r="23648" t="0"/>
          <a:stretch/>
        </p:blipFill>
        <p:spPr>
          <a:xfrm>
            <a:off x="3877300" y="1659900"/>
            <a:ext cx="1264500" cy="13194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37" name="Google Shape;637;p4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數位人文</a:t>
            </a:r>
            <a:r>
              <a:rPr b="0" lang="en" sz="2400"/>
              <a:t>領域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地名命名實體視覺化</a:t>
            </a:r>
            <a:endParaRPr/>
          </a:p>
        </p:txBody>
      </p:sp>
      <p:sp>
        <p:nvSpPr>
          <p:cNvPr id="638" name="Google Shape;638;p42"/>
          <p:cNvSpPr txBox="1"/>
          <p:nvPr>
            <p:ph idx="1" type="body"/>
          </p:nvPr>
        </p:nvSpPr>
        <p:spPr>
          <a:xfrm>
            <a:off x="792025" y="1990050"/>
            <a:ext cx="39423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美國小說家</a:t>
            </a:r>
            <a:br>
              <a:rPr lang="en"/>
            </a:br>
            <a:r>
              <a:rPr b="1" lang="en" sz="2400"/>
              <a:t>Jack Kerouac </a:t>
            </a:r>
            <a:br>
              <a:rPr lang="en"/>
            </a:br>
            <a:r>
              <a:rPr lang="en"/>
              <a:t>(1922-1969)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1960年代嬉皮士運動的代表作</a:t>
            </a:r>
            <a:br>
              <a:rPr lang="en"/>
            </a:br>
            <a:r>
              <a:rPr lang="en"/>
              <a:t>「ON THE ROAD」的作者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該書起源於作者的自傳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根據作者於1947年7月至10月所撰寫的日記中為地點，以</a:t>
            </a:r>
            <a:r>
              <a:rPr lang="en" u="sng">
                <a:solidFill>
                  <a:schemeClr val="hlink"/>
                </a:solidFill>
                <a:hlinkClick r:id="rId5"/>
              </a:rPr>
              <a:t>Roadtrippers</a:t>
            </a:r>
            <a:r>
              <a:rPr lang="en"/>
              <a:t>繪製成地圖</a:t>
            </a:r>
            <a:endParaRPr b="1" sz="2400"/>
          </a:p>
        </p:txBody>
      </p:sp>
      <p:sp>
        <p:nvSpPr>
          <p:cNvPr id="639" name="Google Shape;639;p4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0" name="Google Shape;640;p42"/>
          <p:cNvSpPr txBox="1"/>
          <p:nvPr/>
        </p:nvSpPr>
        <p:spPr>
          <a:xfrm>
            <a:off x="7251500" y="4846025"/>
            <a:ext cx="14547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Tagliaferri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, 2014)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4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文本分析的類型</a:t>
            </a:r>
            <a:endParaRPr/>
          </a:p>
        </p:txBody>
      </p:sp>
      <p:sp>
        <p:nvSpPr>
          <p:cNvPr id="646" name="Google Shape;646;p4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grpSp>
        <p:nvGrpSpPr>
          <p:cNvPr id="647" name="Google Shape;647;p43"/>
          <p:cNvGrpSpPr/>
          <p:nvPr/>
        </p:nvGrpSpPr>
        <p:grpSpPr>
          <a:xfrm>
            <a:off x="1512457" y="1537360"/>
            <a:ext cx="5656687" cy="560775"/>
            <a:chOff x="630730" y="880977"/>
            <a:chExt cx="7380855" cy="731700"/>
          </a:xfrm>
        </p:grpSpPr>
        <p:sp>
          <p:nvSpPr>
            <p:cNvPr id="648" name="Google Shape;648;p43"/>
            <p:cNvSpPr txBox="1"/>
            <p:nvPr/>
          </p:nvSpPr>
          <p:spPr>
            <a:xfrm>
              <a:off x="630730" y="931175"/>
              <a:ext cx="20844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200">
                  <a:solidFill>
                    <a:srgbClr val="08563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1</a:t>
              </a:r>
              <a:endParaRPr sz="4200">
                <a:solidFill>
                  <a:srgbClr val="08563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649" name="Google Shape;649;p43"/>
            <p:cNvSpPr/>
            <p:nvPr/>
          </p:nvSpPr>
          <p:spPr>
            <a:xfrm>
              <a:off x="2789785" y="880977"/>
              <a:ext cx="5221800" cy="7317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43"/>
            <p:cNvSpPr txBox="1"/>
            <p:nvPr/>
          </p:nvSpPr>
          <p:spPr>
            <a:xfrm>
              <a:off x="2914389" y="965253"/>
              <a:ext cx="4765800" cy="57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字詞與主題分析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51" name="Google Shape;651;p43"/>
          <p:cNvGrpSpPr/>
          <p:nvPr/>
        </p:nvGrpSpPr>
        <p:grpSpPr>
          <a:xfrm>
            <a:off x="1369484" y="2215134"/>
            <a:ext cx="5522608" cy="560775"/>
            <a:chOff x="444180" y="1765338"/>
            <a:chExt cx="7205908" cy="731700"/>
          </a:xfrm>
        </p:grpSpPr>
        <p:sp>
          <p:nvSpPr>
            <p:cNvPr id="652" name="Google Shape;652;p43"/>
            <p:cNvSpPr txBox="1"/>
            <p:nvPr/>
          </p:nvSpPr>
          <p:spPr>
            <a:xfrm>
              <a:off x="444180" y="1815550"/>
              <a:ext cx="22710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200">
                  <a:solidFill>
                    <a:srgbClr val="0B7140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2</a:t>
              </a:r>
              <a:endParaRPr sz="4200">
                <a:solidFill>
                  <a:srgbClr val="0B7140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653" name="Google Shape;653;p43"/>
            <p:cNvSpPr/>
            <p:nvPr/>
          </p:nvSpPr>
          <p:spPr>
            <a:xfrm>
              <a:off x="2789787" y="1765338"/>
              <a:ext cx="4860300" cy="731700"/>
            </a:xfrm>
            <a:prstGeom prst="rect">
              <a:avLst/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43"/>
            <p:cNvSpPr txBox="1"/>
            <p:nvPr/>
          </p:nvSpPr>
          <p:spPr>
            <a:xfrm>
              <a:off x="2914387" y="1971908"/>
              <a:ext cx="43731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詞性與</a:t>
              </a: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命名實體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55" name="Google Shape;655;p43"/>
          <p:cNvGrpSpPr/>
          <p:nvPr/>
        </p:nvGrpSpPr>
        <p:grpSpPr>
          <a:xfrm>
            <a:off x="1832446" y="2890409"/>
            <a:ext cx="4781673" cy="560775"/>
            <a:chOff x="1048253" y="2646438"/>
            <a:chExt cx="6239135" cy="731700"/>
          </a:xfrm>
        </p:grpSpPr>
        <p:sp>
          <p:nvSpPr>
            <p:cNvPr id="656" name="Google Shape;656;p43"/>
            <p:cNvSpPr txBox="1"/>
            <p:nvPr/>
          </p:nvSpPr>
          <p:spPr>
            <a:xfrm>
              <a:off x="1048253" y="2696625"/>
              <a:ext cx="16668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200">
                  <a:solidFill>
                    <a:srgbClr val="0B7743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3</a:t>
              </a:r>
              <a:endParaRPr sz="4200">
                <a:solidFill>
                  <a:srgbClr val="0B7743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657" name="Google Shape;657;p43"/>
            <p:cNvSpPr/>
            <p:nvPr/>
          </p:nvSpPr>
          <p:spPr>
            <a:xfrm>
              <a:off x="2789787" y="2646438"/>
              <a:ext cx="4497600" cy="731700"/>
            </a:xfrm>
            <a:prstGeom prst="rect">
              <a:avLst/>
            </a:prstGeom>
            <a:solidFill>
              <a:srgbClr val="0B774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43"/>
            <p:cNvSpPr txBox="1"/>
            <p:nvPr/>
          </p:nvSpPr>
          <p:spPr>
            <a:xfrm>
              <a:off x="2914388" y="2852992"/>
              <a:ext cx="3849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順序分析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59" name="Google Shape;659;p43"/>
          <p:cNvGrpSpPr/>
          <p:nvPr/>
        </p:nvGrpSpPr>
        <p:grpSpPr>
          <a:xfrm>
            <a:off x="1936817" y="3568194"/>
            <a:ext cx="4400248" cy="560775"/>
            <a:chOff x="1184436" y="3530813"/>
            <a:chExt cx="5741451" cy="731700"/>
          </a:xfrm>
        </p:grpSpPr>
        <p:sp>
          <p:nvSpPr>
            <p:cNvPr id="660" name="Google Shape;660;p43"/>
            <p:cNvSpPr txBox="1"/>
            <p:nvPr/>
          </p:nvSpPr>
          <p:spPr>
            <a:xfrm>
              <a:off x="1184436" y="3581001"/>
              <a:ext cx="15306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200">
                  <a:solidFill>
                    <a:srgbClr val="0C8148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4</a:t>
              </a:r>
              <a:endParaRPr sz="4200">
                <a:solidFill>
                  <a:srgbClr val="0C8148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661" name="Google Shape;661;p43"/>
            <p:cNvSpPr/>
            <p:nvPr/>
          </p:nvSpPr>
          <p:spPr>
            <a:xfrm>
              <a:off x="2789787" y="3530813"/>
              <a:ext cx="4136100" cy="731700"/>
            </a:xfrm>
            <a:prstGeom prst="rect">
              <a:avLst/>
            </a:prstGeom>
            <a:solidFill>
              <a:srgbClr val="0C81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43"/>
            <p:cNvSpPr txBox="1"/>
            <p:nvPr/>
          </p:nvSpPr>
          <p:spPr>
            <a:xfrm>
              <a:off x="2914388" y="3737366"/>
              <a:ext cx="3849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特徵分析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63" name="Google Shape;663;p43"/>
          <p:cNvSpPr txBox="1"/>
          <p:nvPr/>
        </p:nvSpPr>
        <p:spPr>
          <a:xfrm>
            <a:off x="2020350" y="1537350"/>
            <a:ext cx="5487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具體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4" name="Google Shape;664;p43"/>
          <p:cNvSpPr txBox="1"/>
          <p:nvPr/>
        </p:nvSpPr>
        <p:spPr>
          <a:xfrm>
            <a:off x="2020350" y="4343988"/>
            <a:ext cx="5487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隱晦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665" name="Google Shape;665;p43"/>
          <p:cNvCxnSpPr>
            <a:stCxn id="663" idx="2"/>
            <a:endCxn id="664" idx="0"/>
          </p:cNvCxnSpPr>
          <p:nvPr/>
        </p:nvCxnSpPr>
        <p:spPr>
          <a:xfrm>
            <a:off x="2294700" y="1902150"/>
            <a:ext cx="0" cy="244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triangle"/>
            <a:tailEnd len="med" w="med" type="triangle"/>
          </a:ln>
        </p:spPr>
      </p:cxnSp>
      <p:sp>
        <p:nvSpPr>
          <p:cNvPr id="666" name="Google Shape;666;p43"/>
          <p:cNvSpPr/>
          <p:nvPr/>
        </p:nvSpPr>
        <p:spPr>
          <a:xfrm>
            <a:off x="3167151" y="4246000"/>
            <a:ext cx="2839200" cy="5607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43"/>
          <p:cNvSpPr txBox="1"/>
          <p:nvPr/>
        </p:nvSpPr>
        <p:spPr>
          <a:xfrm>
            <a:off x="1936817" y="4285059"/>
            <a:ext cx="11730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0C8148"/>
                </a:solidFill>
                <a:latin typeface="Roboto Medium"/>
                <a:ea typeface="Roboto Medium"/>
                <a:cs typeface="Roboto Medium"/>
                <a:sym typeface="Roboto Medium"/>
              </a:rPr>
              <a:t>5</a:t>
            </a:r>
            <a:endParaRPr sz="4200">
              <a:solidFill>
                <a:srgbClr val="0C814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68" name="Google Shape;668;p43"/>
          <p:cNvSpPr txBox="1"/>
          <p:nvPr/>
        </p:nvSpPr>
        <p:spPr>
          <a:xfrm>
            <a:off x="3242450" y="4399650"/>
            <a:ext cx="22116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語義</a:t>
            </a: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分析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4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Part 2.</a:t>
            </a:r>
            <a:endParaRPr b="0"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字詞與主題分析</a:t>
            </a:r>
            <a:endParaRPr/>
          </a:p>
        </p:txBody>
      </p:sp>
      <p:sp>
        <p:nvSpPr>
          <p:cNvPr id="674" name="Google Shape;674;p4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Word Cloud, Tag Cloud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文字雲: 詞頻</a:t>
            </a:r>
            <a:endParaRPr/>
          </a:p>
        </p:txBody>
      </p:sp>
      <p:pic>
        <p:nvPicPr>
          <p:cNvPr id="680" name="Google Shape;68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0" y="2117850"/>
            <a:ext cx="3810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4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2" name="Google Shape;682;p45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683" name="Google Shape;683;p45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詞頻</a:t>
            </a:r>
            <a:endParaRPr b="1"/>
          </a:p>
        </p:txBody>
      </p:sp>
      <p:sp>
        <p:nvSpPr>
          <p:cNvPr id="684" name="Google Shape;684;p45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685" name="Google Shape;68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3800" y="1990050"/>
            <a:ext cx="1269482" cy="2541597"/>
          </a:xfrm>
          <a:prstGeom prst="rect">
            <a:avLst/>
          </a:prstGeom>
          <a:noFill/>
          <a:ln cap="flat" cmpd="sng" w="28575">
            <a:solidFill>
              <a:srgbClr val="4BACC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86" name="Google Shape;686;p45"/>
          <p:cNvSpPr/>
          <p:nvPr/>
        </p:nvSpPr>
        <p:spPr>
          <a:xfrm rot="10800000">
            <a:off x="2806950" y="3105200"/>
            <a:ext cx="2722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687" name="Google Shape;687;p45"/>
          <p:cNvGraphicFramePr/>
          <p:nvPr/>
        </p:nvGraphicFramePr>
        <p:xfrm>
          <a:off x="3576513" y="1990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{4778A5E7-6531-43A7-8750-66BDF094A20B}</a:tableStyleId>
              </a:tblPr>
              <a:tblGrid>
                <a:gridCol w="495950"/>
                <a:gridCol w="499525"/>
              </a:tblGrid>
              <a:tr h="223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</a:rPr>
                        <a:t>單字</a:t>
                      </a:r>
                      <a:endParaRPr sz="900">
                        <a:solidFill>
                          <a:srgbClr val="FFFFFF"/>
                        </a:solidFill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</a:rPr>
                        <a:t>頻率</a:t>
                      </a:r>
                      <a:endParaRPr sz="900">
                        <a:solidFill>
                          <a:srgbClr val="FFFFFF"/>
                        </a:solidFill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我們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59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臺灣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46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也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41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在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39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了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32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國家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27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要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24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和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23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為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23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是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22</a:t>
                      </a:r>
                      <a:endParaRPr sz="9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88" name="Google Shape;688;p45"/>
          <p:cNvSpPr txBox="1"/>
          <p:nvPr/>
        </p:nvSpPr>
        <p:spPr>
          <a:xfrm>
            <a:off x="7251500" y="4846025"/>
            <a:ext cx="14547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中華民國總統府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, 2018)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28"/>
          <p:cNvPicPr preferRelativeResize="0"/>
          <p:nvPr/>
        </p:nvPicPr>
        <p:blipFill rotWithShape="1">
          <a:blip r:embed="rId3">
            <a:alphaModFix amt="45000"/>
          </a:blip>
          <a:srcRect b="0" l="0" r="57589" t="0"/>
          <a:stretch/>
        </p:blipFill>
        <p:spPr>
          <a:xfrm>
            <a:off x="0" y="4775"/>
            <a:ext cx="3877925" cy="513397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28"/>
          <p:cNvSpPr/>
          <p:nvPr/>
        </p:nvSpPr>
        <p:spPr>
          <a:xfrm>
            <a:off x="8683500" y="4702050"/>
            <a:ext cx="270000" cy="27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sz="11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4" name="Google Shape;434;p28"/>
          <p:cNvSpPr txBox="1"/>
          <p:nvPr>
            <p:ph type="title"/>
          </p:nvPr>
        </p:nvSpPr>
        <p:spPr>
          <a:xfrm>
            <a:off x="4440555" y="1037088"/>
            <a:ext cx="4141470" cy="819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ill Sans"/>
              <a:buNone/>
            </a:pPr>
            <a:r>
              <a:rPr b="1" lang="en">
                <a:solidFill>
                  <a:schemeClr val="accent6"/>
                </a:solidFill>
              </a:rPr>
              <a:t>陳勇汀</a:t>
            </a:r>
            <a:endParaRPr b="1">
              <a:solidFill>
                <a:schemeClr val="accent6"/>
              </a:solidFill>
            </a:endParaRPr>
          </a:p>
        </p:txBody>
      </p:sp>
      <p:sp>
        <p:nvSpPr>
          <p:cNvPr id="435" name="Google Shape;435;p28"/>
          <p:cNvSpPr txBox="1"/>
          <p:nvPr>
            <p:ph idx="1" type="body"/>
          </p:nvPr>
        </p:nvSpPr>
        <p:spPr>
          <a:xfrm>
            <a:off x="4440550" y="2189750"/>
            <a:ext cx="4107000" cy="24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淡江資訊與圖書館學系</a:t>
            </a:r>
            <a:br>
              <a:rPr lang="en"/>
            </a:br>
            <a:r>
              <a:rPr lang="en"/>
              <a:t>助理教授</a:t>
            </a:r>
            <a:endParaRPr/>
          </a:p>
          <a:p>
            <a:pPr indent="-3619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政大人工智慧與數位教育中心</a:t>
            </a:r>
            <a:br>
              <a:rPr lang="en"/>
            </a:br>
            <a:r>
              <a:rPr lang="en"/>
              <a:t>研究員</a:t>
            </a:r>
            <a:endParaRPr/>
          </a:p>
          <a:p>
            <a:pPr indent="-3619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100"/>
              <a:buChar char="•"/>
            </a:pPr>
            <a:r>
              <a:rPr lang="en"/>
              <a:t>政治大學圖書資訊與檔案學研究所博士 </a:t>
            </a:r>
            <a:endParaRPr/>
          </a:p>
        </p:txBody>
      </p:sp>
      <p:cxnSp>
        <p:nvCxnSpPr>
          <p:cNvPr id="436" name="Google Shape;436;p28"/>
          <p:cNvCxnSpPr/>
          <p:nvPr/>
        </p:nvCxnSpPr>
        <p:spPr>
          <a:xfrm>
            <a:off x="4540791" y="1856549"/>
            <a:ext cx="409425" cy="0"/>
          </a:xfrm>
          <a:prstGeom prst="straightConnector1">
            <a:avLst/>
          </a:prstGeom>
          <a:noFill/>
          <a:ln cap="flat" cmpd="sng" w="635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7" name="Google Shape;437;p28"/>
          <p:cNvPicPr preferRelativeResize="0"/>
          <p:nvPr/>
        </p:nvPicPr>
        <p:blipFill rotWithShape="1">
          <a:blip r:embed="rId4">
            <a:alphaModFix/>
          </a:blip>
          <a:srcRect b="65262" l="31170" r="28919" t="10745"/>
          <a:stretch/>
        </p:blipFill>
        <p:spPr>
          <a:xfrm>
            <a:off x="475525" y="1105500"/>
            <a:ext cx="2779200" cy="28077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8" name="Google Shape;438;p28"/>
          <p:cNvSpPr/>
          <p:nvPr/>
        </p:nvSpPr>
        <p:spPr>
          <a:xfrm>
            <a:off x="342198" y="1002733"/>
            <a:ext cx="2912400" cy="28077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9" name="Google Shape;43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0422" y="3135047"/>
            <a:ext cx="915300" cy="9153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4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如何找出主題？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找出相似的文件</a:t>
            </a:r>
            <a:endParaRPr b="0" sz="2400"/>
          </a:p>
        </p:txBody>
      </p:sp>
      <p:sp>
        <p:nvSpPr>
          <p:cNvPr id="694" name="Google Shape;694;p46"/>
          <p:cNvSpPr txBox="1"/>
          <p:nvPr>
            <p:ph idx="1" type="body"/>
          </p:nvPr>
        </p:nvSpPr>
        <p:spPr>
          <a:xfrm>
            <a:off x="1303800" y="1990050"/>
            <a:ext cx="3430500" cy="274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80000"/>
                </a:solidFill>
              </a:rPr>
              <a:t>端午</a:t>
            </a:r>
            <a:endParaRPr b="1" sz="2400">
              <a:solidFill>
                <a:srgbClr val="980000"/>
              </a:solidFill>
            </a:endParaRPr>
          </a:p>
        </p:txBody>
      </p:sp>
      <p:sp>
        <p:nvSpPr>
          <p:cNvPr id="695" name="Google Shape;695;p4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96" name="Google Shape;69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4812" y="1690300"/>
            <a:ext cx="1196325" cy="1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9850" y="1690300"/>
            <a:ext cx="1196325" cy="1196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8" name="Google Shape;698;p46"/>
          <p:cNvGrpSpPr/>
          <p:nvPr/>
        </p:nvGrpSpPr>
        <p:grpSpPr>
          <a:xfrm flipH="1">
            <a:off x="5578575" y="1690300"/>
            <a:ext cx="458125" cy="404400"/>
            <a:chOff x="2603600" y="2602875"/>
            <a:chExt cx="458125" cy="404400"/>
          </a:xfrm>
        </p:grpSpPr>
        <p:sp>
          <p:nvSpPr>
            <p:cNvPr id="699" name="Google Shape;699;p46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46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46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46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3" name="Google Shape;703;p46"/>
          <p:cNvGrpSpPr/>
          <p:nvPr/>
        </p:nvGrpSpPr>
        <p:grpSpPr>
          <a:xfrm flipH="1">
            <a:off x="6440375" y="1690300"/>
            <a:ext cx="458125" cy="404400"/>
            <a:chOff x="2603600" y="2602875"/>
            <a:chExt cx="458125" cy="404400"/>
          </a:xfrm>
        </p:grpSpPr>
        <p:sp>
          <p:nvSpPr>
            <p:cNvPr id="704" name="Google Shape;704;p46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46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46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46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08" name="Google Shape;70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350" y="1690300"/>
            <a:ext cx="1196325" cy="1196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9" name="Google Shape;709;p46"/>
          <p:cNvGrpSpPr/>
          <p:nvPr/>
        </p:nvGrpSpPr>
        <p:grpSpPr>
          <a:xfrm>
            <a:off x="2274350" y="1690300"/>
            <a:ext cx="458125" cy="404400"/>
            <a:chOff x="2603600" y="2602875"/>
            <a:chExt cx="458125" cy="404400"/>
          </a:xfrm>
        </p:grpSpPr>
        <p:sp>
          <p:nvSpPr>
            <p:cNvPr id="710" name="Google Shape;710;p46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46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46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46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14" name="Google Shape;71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2675" y="1690300"/>
            <a:ext cx="1196325" cy="1196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5" name="Google Shape;715;p46"/>
          <p:cNvGrpSpPr/>
          <p:nvPr/>
        </p:nvGrpSpPr>
        <p:grpSpPr>
          <a:xfrm>
            <a:off x="3001675" y="1690300"/>
            <a:ext cx="458125" cy="404400"/>
            <a:chOff x="2603600" y="2602875"/>
            <a:chExt cx="458125" cy="404400"/>
          </a:xfrm>
        </p:grpSpPr>
        <p:sp>
          <p:nvSpPr>
            <p:cNvPr id="716" name="Google Shape;716;p46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46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46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46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rgbClr val="1F497D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0" name="Google Shape;720;p46"/>
          <p:cNvSpPr/>
          <p:nvPr/>
        </p:nvSpPr>
        <p:spPr>
          <a:xfrm>
            <a:off x="5055175" y="3278800"/>
            <a:ext cx="1606500" cy="837600"/>
          </a:xfrm>
          <a:prstGeom prst="wedgeRoundRectCallout">
            <a:avLst>
              <a:gd fmla="val 18603" name="adj1"/>
              <a:gd fmla="val -84626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拚</a:t>
            </a:r>
            <a:r>
              <a:rPr b="1" lang="en" sz="1200">
                <a:solidFill>
                  <a:srgbClr val="0000FF"/>
                </a:solidFill>
              </a:rPr>
              <a:t>太空</a:t>
            </a:r>
            <a:r>
              <a:rPr b="1" lang="en" sz="1200">
                <a:solidFill>
                  <a:schemeClr val="accent1"/>
                </a:solidFill>
              </a:rPr>
              <a:t>觀光</a:t>
            </a:r>
            <a:r>
              <a:rPr lang="en" sz="1200"/>
              <a:t>！</a:t>
            </a:r>
            <a:r>
              <a:rPr lang="en" sz="1200">
                <a:solidFill>
                  <a:srgbClr val="0000FF"/>
                </a:solidFill>
              </a:rPr>
              <a:t>NASA</a:t>
            </a:r>
            <a:r>
              <a:rPr lang="en" sz="1200"/>
              <a:t>開放民眾睡太空站 船票每張</a:t>
            </a:r>
            <a:r>
              <a:rPr b="1" lang="en" sz="1200">
                <a:solidFill>
                  <a:srgbClr val="0000FF"/>
                </a:solidFill>
              </a:rPr>
              <a:t>18億</a:t>
            </a:r>
            <a:endParaRPr b="1" sz="1200">
              <a:solidFill>
                <a:srgbClr val="0000FF"/>
              </a:solidFill>
            </a:endParaRPr>
          </a:p>
        </p:txBody>
      </p:sp>
      <p:sp>
        <p:nvSpPr>
          <p:cNvPr id="721" name="Google Shape;721;p46"/>
          <p:cNvSpPr/>
          <p:nvPr/>
        </p:nvSpPr>
        <p:spPr>
          <a:xfrm>
            <a:off x="6727650" y="3278800"/>
            <a:ext cx="1606500" cy="837600"/>
          </a:xfrm>
          <a:prstGeom prst="wedgeRoundRectCallout">
            <a:avLst>
              <a:gd fmla="val -33864" name="adj1"/>
              <a:gd fmla="val -84626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</a:rPr>
              <a:t>NASA</a:t>
            </a:r>
            <a:r>
              <a:rPr lang="en" sz="1200"/>
              <a:t>開放民眾入住</a:t>
            </a:r>
            <a:r>
              <a:rPr b="1" lang="en" sz="1200">
                <a:solidFill>
                  <a:srgbClr val="0000FF"/>
                </a:solidFill>
              </a:rPr>
              <a:t>太空</a:t>
            </a:r>
            <a:r>
              <a:rPr lang="en" sz="1200"/>
              <a:t>站 來回要價</a:t>
            </a:r>
            <a:r>
              <a:rPr b="1" lang="en" sz="1200">
                <a:solidFill>
                  <a:srgbClr val="0000FF"/>
                </a:solidFill>
              </a:rPr>
              <a:t>18億</a:t>
            </a:r>
            <a:endParaRPr b="1" sz="1200">
              <a:solidFill>
                <a:srgbClr val="0000FF"/>
              </a:solidFill>
            </a:endParaRPr>
          </a:p>
        </p:txBody>
      </p:sp>
      <p:sp>
        <p:nvSpPr>
          <p:cNvPr id="722" name="Google Shape;722;p46"/>
          <p:cNvSpPr/>
          <p:nvPr/>
        </p:nvSpPr>
        <p:spPr>
          <a:xfrm>
            <a:off x="2661350" y="3278800"/>
            <a:ext cx="1400400" cy="837600"/>
          </a:xfrm>
          <a:prstGeom prst="wedgeRoundRectCallout">
            <a:avLst>
              <a:gd fmla="val -12086" name="adj1"/>
              <a:gd fmla="val -95720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80000"/>
                </a:solidFill>
              </a:rPr>
              <a:t>端午</a:t>
            </a:r>
            <a:r>
              <a:rPr lang="en" sz="1200"/>
              <a:t>連假上哪玩 </a:t>
            </a:r>
            <a:r>
              <a:rPr b="1" lang="en" sz="1200">
                <a:solidFill>
                  <a:schemeClr val="accent1"/>
                </a:solidFill>
              </a:rPr>
              <a:t>觀光</a:t>
            </a:r>
            <a:r>
              <a:rPr lang="en" sz="1200"/>
              <a:t>工廠績優商圈別錯過</a:t>
            </a:r>
            <a:endParaRPr sz="1200"/>
          </a:p>
        </p:txBody>
      </p:sp>
      <p:sp>
        <p:nvSpPr>
          <p:cNvPr id="723" name="Google Shape;723;p46"/>
          <p:cNvSpPr/>
          <p:nvPr/>
        </p:nvSpPr>
        <p:spPr>
          <a:xfrm>
            <a:off x="1303800" y="3278800"/>
            <a:ext cx="1196400" cy="837600"/>
          </a:xfrm>
          <a:prstGeom prst="wedgeRoundRectCallout">
            <a:avLst>
              <a:gd fmla="val 27035" name="adj1"/>
              <a:gd fmla="val -89380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80000"/>
                </a:solidFill>
              </a:rPr>
              <a:t>端午</a:t>
            </a:r>
            <a:r>
              <a:rPr lang="en" sz="1200"/>
              <a:t>限定的鹿港味！來吃古早煎堆</a:t>
            </a:r>
            <a:endParaRPr sz="1200"/>
          </a:p>
        </p:txBody>
      </p:sp>
      <p:sp>
        <p:nvSpPr>
          <p:cNvPr id="724" name="Google Shape;724;p46"/>
          <p:cNvSpPr txBox="1"/>
          <p:nvPr>
            <p:ph idx="2" type="body"/>
          </p:nvPr>
        </p:nvSpPr>
        <p:spPr>
          <a:xfrm>
            <a:off x="4903650" y="1990050"/>
            <a:ext cx="3430500" cy="274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</a:rPr>
              <a:t>NASA、</a:t>
            </a:r>
            <a:r>
              <a:rPr b="1" lang="en" sz="2400">
                <a:solidFill>
                  <a:srgbClr val="0000FF"/>
                </a:solidFill>
              </a:rPr>
              <a:t>太空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725" name="Google Shape;725;p46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726" name="Google Shape;726;p46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主題</a:t>
            </a:r>
            <a:endParaRPr b="1"/>
          </a:p>
        </p:txBody>
      </p:sp>
      <p:sp>
        <p:nvSpPr>
          <p:cNvPr id="727" name="Google Shape;727;p46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4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Galaxy </a:t>
            </a:r>
            <a:r>
              <a:rPr lang="en"/>
              <a:t>文件星系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基於密度的主題</a:t>
            </a:r>
            <a:endParaRPr/>
          </a:p>
        </p:txBody>
      </p:sp>
      <p:sp>
        <p:nvSpPr>
          <p:cNvPr id="733" name="Google Shape;733;p47"/>
          <p:cNvSpPr txBox="1"/>
          <p:nvPr>
            <p:ph idx="1" type="body"/>
          </p:nvPr>
        </p:nvSpPr>
        <p:spPr>
          <a:xfrm>
            <a:off x="1007225" y="1990050"/>
            <a:ext cx="27627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白點：文件(網頁)</a:t>
            </a:r>
            <a:endParaRPr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點與點的距離：文件相似性</a:t>
            </a:r>
            <a:endParaRPr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藍底：文件高度密集處</a:t>
            </a:r>
            <a:endParaRPr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單字：高度密集共同出現的詞彙</a:t>
            </a:r>
            <a:endParaRPr/>
          </a:p>
        </p:txBody>
      </p:sp>
      <p:sp>
        <p:nvSpPr>
          <p:cNvPr id="734" name="Google Shape;734;p4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5" name="Google Shape;735;p47"/>
          <p:cNvSpPr txBox="1"/>
          <p:nvPr/>
        </p:nvSpPr>
        <p:spPr>
          <a:xfrm>
            <a:off x="6895600" y="4846025"/>
            <a:ext cx="1810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(Whiting &amp; Cramer, 2002)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6" name="Google Shape;736;p47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737" name="Google Shape;737;p47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密度</a:t>
            </a:r>
            <a:endParaRPr b="1"/>
          </a:p>
        </p:txBody>
      </p:sp>
      <p:sp>
        <p:nvSpPr>
          <p:cNvPr id="738" name="Google Shape;738;p47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739" name="Google Shape;73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9150" y="716775"/>
            <a:ext cx="4490649" cy="3709950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47"/>
          <p:cNvSpPr/>
          <p:nvPr/>
        </p:nvSpPr>
        <p:spPr>
          <a:xfrm>
            <a:off x="5014775" y="4125425"/>
            <a:ext cx="954900" cy="497100"/>
          </a:xfrm>
          <a:prstGeom prst="wedgeRoundRectCallout">
            <a:avLst>
              <a:gd fmla="val -5294" name="adj1"/>
              <a:gd fmla="val -24525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主題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4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ThemeView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主題地貌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48"/>
          <p:cNvSpPr txBox="1"/>
          <p:nvPr>
            <p:ph idx="1" type="body"/>
          </p:nvPr>
        </p:nvSpPr>
        <p:spPr>
          <a:xfrm>
            <a:off x="1303800" y="1990050"/>
            <a:ext cx="27579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將</a:t>
            </a:r>
            <a:r>
              <a:rPr lang="en"/>
              <a:t>文件星系3D化呈現</a:t>
            </a:r>
            <a:endParaRPr/>
          </a:p>
        </p:txBody>
      </p:sp>
      <p:sp>
        <p:nvSpPr>
          <p:cNvPr id="747" name="Google Shape;747;p4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8" name="Google Shape;748;p48"/>
          <p:cNvSpPr txBox="1"/>
          <p:nvPr/>
        </p:nvSpPr>
        <p:spPr>
          <a:xfrm>
            <a:off x="6895600" y="4846025"/>
            <a:ext cx="1810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Whiting &amp; Cramer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, 2002)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9" name="Google Shape;749;p48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750" name="Google Shape;750;p48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密度</a:t>
            </a:r>
            <a:endParaRPr b="1"/>
          </a:p>
        </p:txBody>
      </p:sp>
      <p:sp>
        <p:nvSpPr>
          <p:cNvPr id="751" name="Google Shape;751;p48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752" name="Google Shape;75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1300" y="691475"/>
            <a:ext cx="4648200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425" y="2612050"/>
            <a:ext cx="2432250" cy="2009399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48"/>
          <p:cNvSpPr/>
          <p:nvPr/>
        </p:nvSpPr>
        <p:spPr>
          <a:xfrm rot="10800000">
            <a:off x="3012300" y="2998500"/>
            <a:ext cx="1049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1B786E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3650" y="342038"/>
            <a:ext cx="4790350" cy="44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4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ContexTour</a:t>
            </a:r>
            <a:br>
              <a:rPr lang="en"/>
            </a:br>
            <a:r>
              <a:rPr b="0" lang="en" sz="2400"/>
              <a:t>基於</a:t>
            </a:r>
            <a:r>
              <a:rPr b="0" lang="en" sz="2400" u="sng"/>
              <a:t>社群偵測</a:t>
            </a:r>
            <a:r>
              <a:rPr b="0" lang="en" sz="2400"/>
              <a:t>的主題(1/3)</a:t>
            </a:r>
            <a:endParaRPr b="0" sz="2400"/>
          </a:p>
        </p:txBody>
      </p:sp>
      <p:sp>
        <p:nvSpPr>
          <p:cNvPr id="761" name="Google Shape;761;p4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2" name="Google Shape;762;p49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(Lin, Sun, Cao, &amp; Liu, 2010)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3" name="Google Shape;763;p49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764" name="Google Shape;764;p49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社群</a:t>
            </a:r>
            <a:endParaRPr b="1"/>
          </a:p>
        </p:txBody>
      </p:sp>
      <p:sp>
        <p:nvSpPr>
          <p:cNvPr id="765" name="Google Shape;765;p49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766" name="Google Shape;766;p49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AutoNum type="arabicPeriod"/>
            </a:pPr>
            <a:r>
              <a:rPr lang="en"/>
              <a:t>根據</a:t>
            </a:r>
            <a:r>
              <a:rPr lang="en" u="sng"/>
              <a:t>文件相似度</a:t>
            </a:r>
            <a:r>
              <a:rPr lang="en"/>
              <a:t>建立連線</a:t>
            </a:r>
            <a:endParaRPr/>
          </a:p>
          <a:p>
            <a:pPr indent="-330200" lvl="0" marL="457200" rtl="0" algn="l">
              <a:spcBef>
                <a:spcPts val="1000"/>
              </a:spcBef>
              <a:spcAft>
                <a:spcPts val="1000"/>
              </a:spcAft>
              <a:buSzPts val="1600"/>
              <a:buAutoNum type="arabicPeriod"/>
            </a:pPr>
            <a:r>
              <a:rPr lang="en"/>
              <a:t>社群網路分析的</a:t>
            </a:r>
            <a:r>
              <a:rPr lang="en" u="sng"/>
              <a:t>社群偵測</a:t>
            </a:r>
            <a:br>
              <a:rPr lang="en"/>
            </a:br>
            <a:r>
              <a:rPr lang="en"/>
              <a:t>(Community Detection)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3650" y="342049"/>
            <a:ext cx="4734248" cy="4394925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5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ContexTour</a:t>
            </a:r>
            <a:br>
              <a:rPr lang="en"/>
            </a:br>
            <a:r>
              <a:rPr b="0" lang="en" sz="2400"/>
              <a:t>基於</a:t>
            </a:r>
            <a:r>
              <a:rPr b="0" lang="en" sz="2400"/>
              <a:t>社群偵測</a:t>
            </a:r>
            <a:r>
              <a:rPr b="0" lang="en" sz="2400"/>
              <a:t>的主題</a:t>
            </a:r>
            <a:r>
              <a:rPr b="0" lang="en" sz="2400"/>
              <a:t>(2/3)</a:t>
            </a:r>
            <a:endParaRPr b="0" sz="2400"/>
          </a:p>
        </p:txBody>
      </p:sp>
      <p:sp>
        <p:nvSpPr>
          <p:cNvPr id="773" name="Google Shape;773;p5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4" name="Google Shape;774;p50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(Lin, Sun, Cao, &amp; Liu, 2010)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5" name="Google Shape;775;p50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776" name="Google Shape;776;p50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社群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777" name="Google Shape;777;p50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778" name="Google Shape;778;p50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呈現該社群的文字雲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9" name="Google Shape;77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100" y="2638907"/>
            <a:ext cx="2193200" cy="2041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50"/>
          <p:cNvSpPr/>
          <p:nvPr/>
        </p:nvSpPr>
        <p:spPr>
          <a:xfrm rot="10800000">
            <a:off x="3455475" y="2998500"/>
            <a:ext cx="1049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1B786E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8284" y="0"/>
            <a:ext cx="516253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5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ContexTour</a:t>
            </a:r>
            <a:br>
              <a:rPr lang="en"/>
            </a:br>
            <a:r>
              <a:rPr b="0" lang="en" sz="2400"/>
              <a:t>基於</a:t>
            </a:r>
            <a:r>
              <a:rPr b="0" lang="en" sz="2400"/>
              <a:t>社群偵測</a:t>
            </a:r>
            <a:r>
              <a:rPr b="0" lang="en" sz="2400"/>
              <a:t>的主題(3/3)</a:t>
            </a:r>
            <a:endParaRPr b="0" sz="2400"/>
          </a:p>
        </p:txBody>
      </p:sp>
      <p:sp>
        <p:nvSpPr>
          <p:cNvPr id="787" name="Google Shape;787;p5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8" name="Google Shape;788;p51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(Lin, Sun, Cao, &amp; Liu, 2010)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9" name="Google Shape;789;p51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790" name="Google Shape;790;p51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社群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791" name="Google Shape;791;p51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792" name="Google Shape;792;p51"/>
          <p:cNvSpPr txBox="1"/>
          <p:nvPr>
            <p:ph idx="1" type="body"/>
          </p:nvPr>
        </p:nvSpPr>
        <p:spPr>
          <a:xfrm>
            <a:off x="1021775" y="1983325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工業與應用數學學會</a:t>
            </a:r>
            <a:br>
              <a:rPr lang="en"/>
            </a:br>
            <a:r>
              <a:rPr lang="en"/>
              <a:t>2005年</a:t>
            </a:r>
            <a:r>
              <a:rPr lang="en"/>
              <a:t>資料探勘研討會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關鍵字主題呈現</a:t>
            </a:r>
            <a:br>
              <a:rPr lang="en"/>
            </a:br>
            <a:r>
              <a:rPr lang="en"/>
              <a:t>(Keyword View)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5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LDA (latent Dirichlet allocation)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隱含狄利克雷分佈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基於機率分佈的主題 (1/2)</a:t>
            </a:r>
            <a:endParaRPr b="0" sz="2400"/>
          </a:p>
        </p:txBody>
      </p:sp>
      <p:sp>
        <p:nvSpPr>
          <p:cNvPr id="798" name="Google Shape;798;p5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9" name="Google Shape;799;p52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00" name="Google Shape;800;p52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機率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801" name="Google Shape;801;p52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02" name="Google Shape;802;p52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(Lettier, 2018)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03" name="Google Shape;803;p52"/>
          <p:cNvPicPr preferRelativeResize="0"/>
          <p:nvPr/>
        </p:nvPicPr>
        <p:blipFill rotWithShape="1">
          <a:blip r:embed="rId3">
            <a:alphaModFix/>
          </a:blip>
          <a:srcRect b="0" l="0" r="22021" t="52785"/>
          <a:stretch/>
        </p:blipFill>
        <p:spPr>
          <a:xfrm>
            <a:off x="1306538" y="2039126"/>
            <a:ext cx="6530925" cy="236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5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LDA (latent Dirichlet allocation)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隱含狄利克雷分佈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基於機率分佈的主題 (2/2) </a:t>
            </a:r>
            <a:endParaRPr b="0" sz="2400"/>
          </a:p>
        </p:txBody>
      </p:sp>
      <p:sp>
        <p:nvSpPr>
          <p:cNvPr id="809" name="Google Shape;809;p5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0" name="Google Shape;810;p53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11" name="Google Shape;811;p53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機率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812" name="Google Shape;812;p53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13" name="Google Shape;813;p53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(Lettier, 2018)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14" name="Google Shape;814;p53"/>
          <p:cNvPicPr preferRelativeResize="0"/>
          <p:nvPr/>
        </p:nvPicPr>
        <p:blipFill rotWithShape="1">
          <a:blip r:embed="rId3">
            <a:alphaModFix/>
          </a:blip>
          <a:srcRect b="49395" l="49423" r="0" t="0"/>
          <a:stretch/>
        </p:blipFill>
        <p:spPr>
          <a:xfrm>
            <a:off x="4645750" y="2368500"/>
            <a:ext cx="3688548" cy="2163150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53"/>
          <p:cNvSpPr/>
          <p:nvPr/>
        </p:nvSpPr>
        <p:spPr>
          <a:xfrm>
            <a:off x="4601700" y="2014225"/>
            <a:ext cx="1882500" cy="393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文件vs主題分佈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816" name="Google Shape;816;p53"/>
          <p:cNvPicPr preferRelativeResize="0"/>
          <p:nvPr/>
        </p:nvPicPr>
        <p:blipFill rotWithShape="1">
          <a:blip r:embed="rId3">
            <a:alphaModFix/>
          </a:blip>
          <a:srcRect b="49395" l="0" r="50687" t="0"/>
          <a:stretch/>
        </p:blipFill>
        <p:spPr>
          <a:xfrm>
            <a:off x="918875" y="2407825"/>
            <a:ext cx="3531005" cy="2123824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53"/>
          <p:cNvSpPr/>
          <p:nvPr/>
        </p:nvSpPr>
        <p:spPr>
          <a:xfrm>
            <a:off x="865150" y="2014225"/>
            <a:ext cx="1882500" cy="393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詞彙vs主題分佈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818" name="Google Shape;818;p53"/>
          <p:cNvSpPr/>
          <p:nvPr/>
        </p:nvSpPr>
        <p:spPr>
          <a:xfrm>
            <a:off x="409575" y="4009950"/>
            <a:ext cx="786600" cy="521700"/>
          </a:xfrm>
          <a:prstGeom prst="wedgeRoundRectCallout">
            <a:avLst>
              <a:gd fmla="val 43049" name="adj1"/>
              <a:gd fmla="val -84991" name="adj2"/>
              <a:gd fmla="val 0" name="adj3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詞彙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Term</a:t>
            </a:r>
            <a:endParaRPr sz="1600">
              <a:solidFill>
                <a:schemeClr val="lt1"/>
              </a:solidFill>
            </a:endParaRPr>
          </a:p>
        </p:txBody>
      </p:sp>
      <p:pic>
        <p:nvPicPr>
          <p:cNvPr id="819" name="Google Shape;819;p53"/>
          <p:cNvPicPr preferRelativeResize="0"/>
          <p:nvPr/>
        </p:nvPicPr>
        <p:blipFill rotWithShape="1">
          <a:blip r:embed="rId4">
            <a:alphaModFix/>
          </a:blip>
          <a:srcRect b="0" l="0" r="22021" t="52785"/>
          <a:stretch/>
        </p:blipFill>
        <p:spPr>
          <a:xfrm>
            <a:off x="6103217" y="309851"/>
            <a:ext cx="2378801" cy="861649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53"/>
          <p:cNvSpPr/>
          <p:nvPr/>
        </p:nvSpPr>
        <p:spPr>
          <a:xfrm rot="-2700000">
            <a:off x="5288669" y="1266152"/>
            <a:ext cx="1049205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1B786E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54"/>
          <p:cNvSpPr txBox="1"/>
          <p:nvPr>
            <p:ph type="title"/>
          </p:nvPr>
        </p:nvSpPr>
        <p:spPr>
          <a:xfrm>
            <a:off x="1303800" y="598575"/>
            <a:ext cx="75429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LDA應用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Science期刊的主題分析(1/2) </a:t>
            </a:r>
            <a:endParaRPr/>
          </a:p>
        </p:txBody>
      </p:sp>
      <p:sp>
        <p:nvSpPr>
          <p:cNvPr id="826" name="Google Shape;826;p54"/>
          <p:cNvSpPr txBox="1"/>
          <p:nvPr>
            <p:ph idx="1" type="body"/>
          </p:nvPr>
        </p:nvSpPr>
        <p:spPr>
          <a:xfrm>
            <a:off x="559825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從Science</a:t>
            </a:r>
            <a:r>
              <a:rPr lang="en"/>
              <a:t>期刊</a:t>
            </a:r>
            <a:br>
              <a:rPr lang="en"/>
            </a:br>
            <a:r>
              <a:rPr lang="en"/>
              <a:t>取出17000篇文章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抽取100個</a:t>
            </a:r>
            <a:r>
              <a:rPr lang="en" u="sng"/>
              <a:t>主題</a:t>
            </a:r>
            <a:endParaRPr u="sng"/>
          </a:p>
        </p:txBody>
      </p:sp>
      <p:sp>
        <p:nvSpPr>
          <p:cNvPr id="827" name="Google Shape;827;p5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8" name="Google Shape;828;p54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29" name="Google Shape;829;p54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機率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830" name="Google Shape;830;p54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831" name="Google Shape;83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2150" y="1603425"/>
            <a:ext cx="6072402" cy="33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54"/>
          <p:cNvSpPr txBox="1"/>
          <p:nvPr/>
        </p:nvSpPr>
        <p:spPr>
          <a:xfrm>
            <a:off x="1423525" y="4846025"/>
            <a:ext cx="7282500" cy="17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(Blei, 2012)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Google Shape;837;p55"/>
          <p:cNvGrpSpPr/>
          <p:nvPr/>
        </p:nvGrpSpPr>
        <p:grpSpPr>
          <a:xfrm>
            <a:off x="3460699" y="1880750"/>
            <a:ext cx="926207" cy="2856224"/>
            <a:chOff x="3460699" y="1880750"/>
            <a:chExt cx="926207" cy="2856224"/>
          </a:xfrm>
        </p:grpSpPr>
        <p:pic>
          <p:nvPicPr>
            <p:cNvPr id="838" name="Google Shape;838;p55"/>
            <p:cNvPicPr preferRelativeResize="0"/>
            <p:nvPr/>
          </p:nvPicPr>
          <p:blipFill rotWithShape="1">
            <a:blip r:embed="rId3">
              <a:alphaModFix/>
            </a:blip>
            <a:srcRect b="0" l="42410" r="42714" t="10952"/>
            <a:stretch/>
          </p:blipFill>
          <p:spPr>
            <a:xfrm>
              <a:off x="3460706" y="1880750"/>
              <a:ext cx="926200" cy="2655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9" name="Google Shape;839;p55"/>
            <p:cNvPicPr preferRelativeResize="0"/>
            <p:nvPr/>
          </p:nvPicPr>
          <p:blipFill rotWithShape="1">
            <a:blip r:embed="rId3">
              <a:alphaModFix/>
            </a:blip>
            <a:srcRect b="88631" l="42410" r="42714" t="0"/>
            <a:stretch/>
          </p:blipFill>
          <p:spPr>
            <a:xfrm>
              <a:off x="3460699" y="4398000"/>
              <a:ext cx="926200" cy="3389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0" name="Google Shape;840;p55"/>
          <p:cNvGrpSpPr/>
          <p:nvPr/>
        </p:nvGrpSpPr>
        <p:grpSpPr>
          <a:xfrm>
            <a:off x="4393150" y="1880750"/>
            <a:ext cx="926200" cy="2856224"/>
            <a:chOff x="4393150" y="1880750"/>
            <a:chExt cx="926200" cy="2856224"/>
          </a:xfrm>
        </p:grpSpPr>
        <p:pic>
          <p:nvPicPr>
            <p:cNvPr id="841" name="Google Shape;841;p55"/>
            <p:cNvPicPr preferRelativeResize="0"/>
            <p:nvPr/>
          </p:nvPicPr>
          <p:blipFill rotWithShape="1">
            <a:blip r:embed="rId4">
              <a:alphaModFix/>
            </a:blip>
            <a:srcRect b="0" l="57386" r="28111" t="10952"/>
            <a:stretch/>
          </p:blipFill>
          <p:spPr>
            <a:xfrm>
              <a:off x="4393176" y="1880750"/>
              <a:ext cx="902974" cy="2655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2" name="Google Shape;842;p55"/>
            <p:cNvPicPr preferRelativeResize="0"/>
            <p:nvPr/>
          </p:nvPicPr>
          <p:blipFill rotWithShape="1">
            <a:blip r:embed="rId4">
              <a:alphaModFix/>
            </a:blip>
            <a:srcRect b="88631" l="57387" r="27737" t="0"/>
            <a:stretch/>
          </p:blipFill>
          <p:spPr>
            <a:xfrm>
              <a:off x="4393150" y="4398000"/>
              <a:ext cx="926200" cy="3389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3" name="Google Shape;843;p55"/>
          <p:cNvGrpSpPr/>
          <p:nvPr/>
        </p:nvGrpSpPr>
        <p:grpSpPr>
          <a:xfrm>
            <a:off x="5296122" y="1880750"/>
            <a:ext cx="814280" cy="2861626"/>
            <a:chOff x="5296122" y="1880750"/>
            <a:chExt cx="814280" cy="2861626"/>
          </a:xfrm>
        </p:grpSpPr>
        <p:pic>
          <p:nvPicPr>
            <p:cNvPr id="844" name="Google Shape;844;p55"/>
            <p:cNvPicPr preferRelativeResize="0"/>
            <p:nvPr/>
          </p:nvPicPr>
          <p:blipFill rotWithShape="1">
            <a:blip r:embed="rId5">
              <a:alphaModFix/>
            </a:blip>
            <a:srcRect b="0" l="71887" r="15034" t="10952"/>
            <a:stretch/>
          </p:blipFill>
          <p:spPr>
            <a:xfrm>
              <a:off x="5296153" y="1880750"/>
              <a:ext cx="814250" cy="26552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5" name="Google Shape;845;p55"/>
            <p:cNvPicPr preferRelativeResize="0"/>
            <p:nvPr/>
          </p:nvPicPr>
          <p:blipFill rotWithShape="1">
            <a:blip r:embed="rId5">
              <a:alphaModFix/>
            </a:blip>
            <a:srcRect b="88631" l="71887" r="15034" t="0"/>
            <a:stretch/>
          </p:blipFill>
          <p:spPr>
            <a:xfrm>
              <a:off x="5296122" y="4403400"/>
              <a:ext cx="814250" cy="3389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6" name="Google Shape;846;p55"/>
          <p:cNvSpPr txBox="1"/>
          <p:nvPr>
            <p:ph type="title"/>
          </p:nvPr>
        </p:nvSpPr>
        <p:spPr>
          <a:xfrm>
            <a:off x="1303800" y="598575"/>
            <a:ext cx="75429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LDA應用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Science期刊的主題</a:t>
            </a:r>
            <a:r>
              <a:rPr lang="en"/>
              <a:t>分析</a:t>
            </a:r>
            <a:r>
              <a:rPr lang="en"/>
              <a:t>(2/2) </a:t>
            </a:r>
            <a:endParaRPr/>
          </a:p>
        </p:txBody>
      </p:sp>
      <p:sp>
        <p:nvSpPr>
          <p:cNvPr id="847" name="Google Shape;847;p5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8" name="Google Shape;848;p55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49" name="Google Shape;849;p55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機率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850" name="Google Shape;850;p55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51" name="Google Shape;851;p55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(Blei, 2012)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52" name="Google Shape;852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179497" y="2472500"/>
            <a:ext cx="1717225" cy="2264476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55"/>
          <p:cNvSpPr/>
          <p:nvPr/>
        </p:nvSpPr>
        <p:spPr>
          <a:xfrm>
            <a:off x="6085850" y="2758038"/>
            <a:ext cx="1205400" cy="600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主題對應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詞彙</a:t>
            </a:r>
            <a:r>
              <a:rPr lang="en" sz="1600">
                <a:solidFill>
                  <a:srgbClr val="FFFFFF"/>
                </a:solidFill>
              </a:rPr>
              <a:t>分佈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854" name="Google Shape;854;p55"/>
          <p:cNvSpPr/>
          <p:nvPr/>
        </p:nvSpPr>
        <p:spPr>
          <a:xfrm>
            <a:off x="6085850" y="4305463"/>
            <a:ext cx="1205400" cy="600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給定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主題標籤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855" name="Google Shape;855;p55"/>
          <p:cNvPicPr preferRelativeResize="0"/>
          <p:nvPr/>
        </p:nvPicPr>
        <p:blipFill rotWithShape="1">
          <a:blip r:embed="rId7">
            <a:alphaModFix/>
          </a:blip>
          <a:srcRect b="4021" l="0" r="60560" t="0"/>
          <a:stretch/>
        </p:blipFill>
        <p:spPr>
          <a:xfrm>
            <a:off x="1021951" y="1880750"/>
            <a:ext cx="2455702" cy="28616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6" name="Google Shape;856;p55"/>
          <p:cNvCxnSpPr/>
          <p:nvPr/>
        </p:nvCxnSpPr>
        <p:spPr>
          <a:xfrm>
            <a:off x="4386900" y="1795250"/>
            <a:ext cx="0" cy="30132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7" name="Google Shape;857;p55"/>
          <p:cNvCxnSpPr/>
          <p:nvPr/>
        </p:nvCxnSpPr>
        <p:spPr>
          <a:xfrm>
            <a:off x="3477650" y="1795250"/>
            <a:ext cx="0" cy="30132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8" name="Google Shape;858;p55"/>
          <p:cNvCxnSpPr/>
          <p:nvPr/>
        </p:nvCxnSpPr>
        <p:spPr>
          <a:xfrm>
            <a:off x="1851650" y="2137050"/>
            <a:ext cx="0" cy="272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9" name="Google Shape;859;p55"/>
          <p:cNvCxnSpPr/>
          <p:nvPr/>
        </p:nvCxnSpPr>
        <p:spPr>
          <a:xfrm>
            <a:off x="2614875" y="3165800"/>
            <a:ext cx="0" cy="27210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60" name="Google Shape;860;p55"/>
          <p:cNvCxnSpPr/>
          <p:nvPr/>
        </p:nvCxnSpPr>
        <p:spPr>
          <a:xfrm>
            <a:off x="1911375" y="3271975"/>
            <a:ext cx="0" cy="272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61" name="Google Shape;861;p55"/>
          <p:cNvCxnSpPr/>
          <p:nvPr/>
        </p:nvCxnSpPr>
        <p:spPr>
          <a:xfrm>
            <a:off x="3477650" y="4486450"/>
            <a:ext cx="2608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2" name="Google Shape;862;p55"/>
          <p:cNvCxnSpPr/>
          <p:nvPr/>
        </p:nvCxnSpPr>
        <p:spPr>
          <a:xfrm>
            <a:off x="5296150" y="1795250"/>
            <a:ext cx="0" cy="30132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3" name="Google Shape;863;p55"/>
          <p:cNvSpPr/>
          <p:nvPr/>
        </p:nvSpPr>
        <p:spPr>
          <a:xfrm rot="-5400000">
            <a:off x="6283850" y="3569713"/>
            <a:ext cx="809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29"/>
          <p:cNvPicPr preferRelativeResize="0"/>
          <p:nvPr/>
        </p:nvPicPr>
        <p:blipFill rotWithShape="1">
          <a:blip r:embed="rId3">
            <a:alphaModFix amt="45000"/>
          </a:blip>
          <a:srcRect b="73124" l="0" r="0" t="0"/>
          <a:stretch/>
        </p:blipFill>
        <p:spPr>
          <a:xfrm>
            <a:off x="0" y="4775"/>
            <a:ext cx="9143750" cy="137975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29"/>
          <p:cNvSpPr txBox="1"/>
          <p:nvPr>
            <p:ph type="title"/>
          </p:nvPr>
        </p:nvSpPr>
        <p:spPr>
          <a:xfrm>
            <a:off x="2846250" y="534592"/>
            <a:ext cx="3451500" cy="71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500" lIns="68575" spcFirstLastPara="1" rIns="68575" wrap="square" tIns="675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ill Sans"/>
              <a:buNone/>
            </a:pPr>
            <a:r>
              <a:rPr b="1" lang="en" sz="3600">
                <a:solidFill>
                  <a:schemeClr val="accent6"/>
                </a:solidFill>
              </a:rPr>
              <a:t>大綱</a:t>
            </a:r>
            <a:endParaRPr b="1" sz="3600">
              <a:solidFill>
                <a:schemeClr val="accent6"/>
              </a:solidFill>
            </a:endParaRPr>
          </a:p>
        </p:txBody>
      </p:sp>
      <p:sp>
        <p:nvSpPr>
          <p:cNvPr id="446" name="Google Shape;446;p29"/>
          <p:cNvSpPr txBox="1"/>
          <p:nvPr>
            <p:ph idx="1" type="body"/>
          </p:nvPr>
        </p:nvSpPr>
        <p:spPr>
          <a:xfrm>
            <a:off x="2852530" y="1753444"/>
            <a:ext cx="5339700" cy="25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600"/>
              <a:buFont typeface="Nunito"/>
              <a:buAutoNum type="arabicPeriod"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前言：什麼是大數據時代下的文本分析？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600"/>
              <a:buFont typeface="Nunito"/>
              <a:buAutoNum type="arabicPeriod"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字詞與主題分析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600"/>
              <a:buFont typeface="Nunito"/>
              <a:buAutoNum type="arabicPeriod"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詞性與命名實體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600"/>
              <a:buFont typeface="Nunito"/>
              <a:buAutoNum type="arabicPeriod"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順序分析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600"/>
              <a:buFont typeface="Nunito"/>
              <a:buAutoNum type="arabicPeriod"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特徵分析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600"/>
              <a:buFont typeface="Nunito"/>
              <a:buAutoNum type="arabicPeriod"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語義分析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600"/>
              <a:buFont typeface="Nunito"/>
              <a:buAutoNum type="arabicPeriod"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結語：文本分析之後</a:t>
            </a:r>
            <a:endParaRPr b="1" sz="1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56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69" name="Google Shape;869;p56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機率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870" name="Google Shape;870;p56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71" name="Google Shape;871;p5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LDA應用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國富論文件瀏覽 (1/2)</a:t>
            </a:r>
            <a:endParaRPr/>
          </a:p>
        </p:txBody>
      </p:sp>
      <p:sp>
        <p:nvSpPr>
          <p:cNvPr id="872" name="Google Shape;872;p5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3" name="Google Shape;873;p56"/>
          <p:cNvPicPr preferRelativeResize="0"/>
          <p:nvPr/>
        </p:nvPicPr>
        <p:blipFill rotWithShape="1">
          <a:blip r:embed="rId3">
            <a:alphaModFix/>
          </a:blip>
          <a:srcRect b="49374" l="16112" r="16556" t="0"/>
          <a:stretch/>
        </p:blipFill>
        <p:spPr>
          <a:xfrm>
            <a:off x="2020700" y="1684075"/>
            <a:ext cx="5289365" cy="3371524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56"/>
          <p:cNvSpPr/>
          <p:nvPr/>
        </p:nvSpPr>
        <p:spPr>
          <a:xfrm>
            <a:off x="404675" y="1879650"/>
            <a:ext cx="1441800" cy="911100"/>
          </a:xfrm>
          <a:prstGeom prst="wedgeRoundRectCallout">
            <a:avLst>
              <a:gd fmla="val 65942" name="adj1"/>
              <a:gd fmla="val 34596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最常出現的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主題詞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(人工編撰)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875" name="Google Shape;875;p56"/>
          <p:cNvSpPr/>
          <p:nvPr/>
        </p:nvSpPr>
        <p:spPr>
          <a:xfrm>
            <a:off x="7120625" y="1660650"/>
            <a:ext cx="1441800" cy="911100"/>
          </a:xfrm>
          <a:prstGeom prst="wedgeRoundRectCallout">
            <a:avLst>
              <a:gd fmla="val -72905" name="adj1"/>
              <a:gd fmla="val 29401" name="adj2"/>
              <a:gd fmla="val 0" name="adj3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主題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(LDA</a:t>
            </a:r>
            <a:r>
              <a:rPr lang="en" sz="1600">
                <a:solidFill>
                  <a:schemeClr val="lt1"/>
                </a:solidFill>
              </a:rPr>
              <a:t>抽取</a:t>
            </a:r>
            <a:r>
              <a:rPr lang="en" sz="1600">
                <a:solidFill>
                  <a:schemeClr val="lt1"/>
                </a:solidFill>
              </a:rPr>
              <a:t>)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876" name="Google Shape;876;p56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(Binder &amp; Jennings, 2014)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5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LDA應用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國富論文件瀏覽 (2/2)</a:t>
            </a:r>
            <a:endParaRPr b="0" sz="2400"/>
          </a:p>
        </p:txBody>
      </p:sp>
      <p:sp>
        <p:nvSpPr>
          <p:cNvPr id="882" name="Google Shape;882;p57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3" name="Google Shape;883;p5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4" name="Google Shape;884;p57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(Binder &amp; Jennings, 2014)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85" name="Google Shape;885;p57"/>
          <p:cNvPicPr preferRelativeResize="0"/>
          <p:nvPr/>
        </p:nvPicPr>
        <p:blipFill rotWithShape="1">
          <a:blip r:embed="rId3">
            <a:alphaModFix/>
          </a:blip>
          <a:srcRect b="52453" l="0" r="0" t="0"/>
          <a:stretch/>
        </p:blipFill>
        <p:spPr>
          <a:xfrm>
            <a:off x="1303800" y="1990050"/>
            <a:ext cx="6298249" cy="2541599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57"/>
          <p:cNvSpPr/>
          <p:nvPr/>
        </p:nvSpPr>
        <p:spPr>
          <a:xfrm>
            <a:off x="703400" y="2343750"/>
            <a:ext cx="1291500" cy="393600"/>
          </a:xfrm>
          <a:prstGeom prst="wedgeRoundRectCallout">
            <a:avLst>
              <a:gd fmla="val 65942" name="adj1"/>
              <a:gd fmla="val 34596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2. 原文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887" name="Google Shape;887;p57"/>
          <p:cNvSpPr/>
          <p:nvPr/>
        </p:nvSpPr>
        <p:spPr>
          <a:xfrm>
            <a:off x="456600" y="2996150"/>
            <a:ext cx="1362600" cy="669600"/>
          </a:xfrm>
          <a:prstGeom prst="wedgeRoundRectCallout">
            <a:avLst>
              <a:gd fmla="val 70026" name="adj1"/>
              <a:gd fmla="val 20703" name="adj2"/>
              <a:gd fmla="val 0" name="adj3"/>
            </a:avLst>
          </a:prstGeom>
          <a:solidFill>
            <a:srgbClr val="CC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3. 主題相關詞彙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888" name="Google Shape;888;p57"/>
          <p:cNvSpPr/>
          <p:nvPr/>
        </p:nvSpPr>
        <p:spPr>
          <a:xfrm>
            <a:off x="4626100" y="4176425"/>
            <a:ext cx="1291500" cy="669600"/>
          </a:xfrm>
          <a:prstGeom prst="wedgeRoundRectCallout">
            <a:avLst>
              <a:gd fmla="val -76067" name="adj1"/>
              <a:gd fmla="val -34356" name="adj2"/>
              <a:gd fmla="val 0" name="adj3"/>
            </a:avLst>
          </a:prstGeom>
          <a:solidFill>
            <a:srgbClr val="CC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4. </a:t>
            </a:r>
            <a:r>
              <a:rPr lang="en" sz="1600">
                <a:solidFill>
                  <a:schemeClr val="lt1"/>
                </a:solidFill>
              </a:rPr>
              <a:t>主題相關詞彙</a:t>
            </a:r>
            <a:r>
              <a:rPr lang="en" sz="1600">
                <a:solidFill>
                  <a:schemeClr val="lt1"/>
                </a:solidFill>
              </a:rPr>
              <a:t>分佈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889" name="Google Shape;889;p57"/>
          <p:cNvSpPr/>
          <p:nvPr/>
        </p:nvSpPr>
        <p:spPr>
          <a:xfrm>
            <a:off x="7109850" y="1748575"/>
            <a:ext cx="1441800" cy="561000"/>
          </a:xfrm>
          <a:prstGeom prst="wedgeRoundRectCallout">
            <a:avLst>
              <a:gd fmla="val -58560" name="adj1"/>
              <a:gd fmla="val 52193" name="adj2"/>
              <a:gd fmla="val 0" name="adj3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1. </a:t>
            </a:r>
            <a:r>
              <a:rPr lang="en" sz="1600">
                <a:solidFill>
                  <a:schemeClr val="lt1"/>
                </a:solidFill>
              </a:rPr>
              <a:t>選擇</a:t>
            </a:r>
            <a:r>
              <a:rPr lang="en" sz="1600">
                <a:solidFill>
                  <a:schemeClr val="lt1"/>
                </a:solidFill>
              </a:rPr>
              <a:t>主題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890" name="Google Shape;890;p57"/>
          <p:cNvSpPr/>
          <p:nvPr/>
        </p:nvSpPr>
        <p:spPr>
          <a:xfrm>
            <a:off x="4808725" y="2384075"/>
            <a:ext cx="2062800" cy="27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91" name="Google Shape;891;p57"/>
          <p:cNvSpPr/>
          <p:nvPr/>
        </p:nvSpPr>
        <p:spPr>
          <a:xfrm>
            <a:off x="6955350" y="3513800"/>
            <a:ext cx="1441800" cy="561000"/>
          </a:xfrm>
          <a:prstGeom prst="wedgeRoundRectCallout">
            <a:avLst>
              <a:gd fmla="val -79737" name="adj1"/>
              <a:gd fmla="val -11466" name="adj2"/>
              <a:gd fmla="val 0" name="adj3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主題</a:t>
            </a:r>
            <a:r>
              <a:rPr lang="en" sz="1600">
                <a:solidFill>
                  <a:schemeClr val="lt1"/>
                </a:solidFill>
              </a:rPr>
              <a:t>統計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892" name="Google Shape;892;p57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93" name="Google Shape;893;p57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機率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894" name="Google Shape;894;p57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58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Part 3.</a:t>
            </a:r>
            <a:endParaRPr b="0"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詞性與命名實體</a:t>
            </a:r>
            <a:endParaRPr/>
          </a:p>
        </p:txBody>
      </p:sp>
      <p:sp>
        <p:nvSpPr>
          <p:cNvPr id="900" name="Google Shape;900;p5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5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Parts-of-Speech Tagging (POS)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詞性</a:t>
            </a:r>
            <a:r>
              <a:rPr lang="en"/>
              <a:t>標記</a:t>
            </a:r>
            <a:endParaRPr/>
          </a:p>
        </p:txBody>
      </p:sp>
      <p:sp>
        <p:nvSpPr>
          <p:cNvPr id="906" name="Google Shape;906;p59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7" name="Google Shape;907;p5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08" name="Google Shape;908;p59"/>
          <p:cNvPicPr preferRelativeResize="0"/>
          <p:nvPr/>
        </p:nvPicPr>
        <p:blipFill rotWithShape="1">
          <a:blip r:embed="rId3">
            <a:alphaModFix/>
          </a:blip>
          <a:srcRect b="23406" l="0" r="0" t="0"/>
          <a:stretch/>
        </p:blipFill>
        <p:spPr>
          <a:xfrm>
            <a:off x="1506550" y="2710100"/>
            <a:ext cx="6624999" cy="1821551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59"/>
          <p:cNvSpPr/>
          <p:nvPr/>
        </p:nvSpPr>
        <p:spPr>
          <a:xfrm>
            <a:off x="1670150" y="2017575"/>
            <a:ext cx="1011000" cy="730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人稱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代名詞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910" name="Google Shape;910;p59"/>
          <p:cNvSpPr/>
          <p:nvPr/>
        </p:nvSpPr>
        <p:spPr>
          <a:xfrm>
            <a:off x="2803375" y="2017575"/>
            <a:ext cx="1338300" cy="746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動詞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(現在式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第三人稱)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11" name="Google Shape;911;p59"/>
          <p:cNvSpPr/>
          <p:nvPr/>
        </p:nvSpPr>
        <p:spPr>
          <a:xfrm>
            <a:off x="4357900" y="2017575"/>
            <a:ext cx="719400" cy="730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名詞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複數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912" name="Google Shape;912;p59"/>
          <p:cNvSpPr/>
          <p:nvPr/>
        </p:nvSpPr>
        <p:spPr>
          <a:xfrm>
            <a:off x="5333500" y="2017575"/>
            <a:ext cx="719400" cy="730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介系詞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913" name="Google Shape;913;p59"/>
          <p:cNvSpPr/>
          <p:nvPr/>
        </p:nvSpPr>
        <p:spPr>
          <a:xfrm>
            <a:off x="6052900" y="2017575"/>
            <a:ext cx="719400" cy="730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冠詞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914" name="Google Shape;914;p59"/>
          <p:cNvSpPr/>
          <p:nvPr/>
        </p:nvSpPr>
        <p:spPr>
          <a:xfrm>
            <a:off x="7055050" y="2017575"/>
            <a:ext cx="719400" cy="730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名詞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單數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915" name="Google Shape;915;p59"/>
          <p:cNvSpPr/>
          <p:nvPr/>
        </p:nvSpPr>
        <p:spPr>
          <a:xfrm>
            <a:off x="618025" y="647625"/>
            <a:ext cx="519025" cy="87245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916" name="Google Shape;916;p59"/>
          <p:cNvSpPr txBox="1"/>
          <p:nvPr/>
        </p:nvSpPr>
        <p:spPr>
          <a:xfrm>
            <a:off x="618038" y="6476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詞性</a:t>
            </a:r>
            <a:endParaRPr b="1"/>
          </a:p>
        </p:txBody>
      </p:sp>
      <p:sp>
        <p:nvSpPr>
          <p:cNvPr id="917" name="Google Shape;917;p59"/>
          <p:cNvSpPr/>
          <p:nvPr/>
        </p:nvSpPr>
        <p:spPr>
          <a:xfrm>
            <a:off x="618025" y="4461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918" name="Google Shape;918;p59"/>
          <p:cNvSpPr/>
          <p:nvPr/>
        </p:nvSpPr>
        <p:spPr>
          <a:xfrm>
            <a:off x="335700" y="3970650"/>
            <a:ext cx="968100" cy="561000"/>
          </a:xfrm>
          <a:prstGeom prst="wedgeRoundRectCallout">
            <a:avLst>
              <a:gd fmla="val 80400" name="adj1"/>
              <a:gd fmla="val -13293" name="adj2"/>
              <a:gd fmla="val 0" name="adj3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1. </a:t>
            </a:r>
            <a:r>
              <a:rPr lang="en" sz="1600">
                <a:solidFill>
                  <a:schemeClr val="lt1"/>
                </a:solidFill>
              </a:rPr>
              <a:t>原文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919" name="Google Shape;919;p59"/>
          <p:cNvSpPr/>
          <p:nvPr/>
        </p:nvSpPr>
        <p:spPr>
          <a:xfrm>
            <a:off x="335700" y="2980350"/>
            <a:ext cx="968100" cy="561000"/>
          </a:xfrm>
          <a:prstGeom prst="wedgeRoundRectCallout">
            <a:avLst>
              <a:gd fmla="val 80400" name="adj1"/>
              <a:gd fmla="val -13293" name="adj2"/>
              <a:gd fmla="val 0" name="adj3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2</a:t>
            </a:r>
            <a:r>
              <a:rPr lang="en" sz="1600">
                <a:solidFill>
                  <a:schemeClr val="lt1"/>
                </a:solidFill>
              </a:rPr>
              <a:t>. POS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6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Parts-of-Speech Tagging</a:t>
            </a:r>
            <a:r>
              <a:rPr lang="en"/>
              <a:t> (POS)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詞性標記：主要詞性</a:t>
            </a:r>
            <a:endParaRPr/>
          </a:p>
        </p:txBody>
      </p:sp>
      <p:sp>
        <p:nvSpPr>
          <p:cNvPr id="925" name="Google Shape;925;p6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926" name="Google Shape;926;p60"/>
          <p:cNvGraphicFramePr/>
          <p:nvPr/>
        </p:nvGraphicFramePr>
        <p:xfrm>
          <a:off x="1303800" y="2017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{4778A5E7-6531-43A7-8750-66BDF094A20B}</a:tableStyleId>
              </a:tblPr>
              <a:tblGrid>
                <a:gridCol w="891650"/>
                <a:gridCol w="1613050"/>
              </a:tblGrid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標籤代號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詞性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FF0000"/>
                          </a:solidFill>
                        </a:rPr>
                        <a:t>adj</a:t>
                      </a:r>
                      <a:endParaRPr b="1" sz="1600"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FF0000"/>
                          </a:solidFill>
                        </a:rPr>
                        <a:t>形容詞</a:t>
                      </a:r>
                      <a:endParaRPr b="1" sz="1600"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adv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副詞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conj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連接詞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int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感嘆詞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數詞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FF0000"/>
                          </a:solidFill>
                        </a:rPr>
                        <a:t>n</a:t>
                      </a:r>
                      <a:endParaRPr b="1" sz="1600"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FF0000"/>
                          </a:solidFill>
                        </a:rPr>
                        <a:t>名詞</a:t>
                      </a:r>
                      <a:endParaRPr b="1" sz="1600"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o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擬聲詞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27" name="Google Shape;927;p60"/>
          <p:cNvGraphicFramePr/>
          <p:nvPr/>
        </p:nvGraphicFramePr>
        <p:xfrm>
          <a:off x="3975175" y="2003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{4778A5E7-6531-43A7-8750-66BDF094A20B}</a:tableStyleId>
              </a:tblPr>
              <a:tblGrid>
                <a:gridCol w="1171075"/>
                <a:gridCol w="1608150"/>
              </a:tblGrid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標籤代號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詞性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</a:tr>
              <a:tr h="288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prep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介系詞、介詞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288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pron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代詞、代名詞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punc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標點符號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q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量詞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u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助詞</a:t>
                      </a:r>
                      <a:endParaRPr sz="1600"/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0000FF"/>
                          </a:solidFill>
                        </a:rPr>
                        <a:t>unknown</a:t>
                      </a:r>
                      <a:endParaRPr b="1" sz="1600">
                        <a:solidFill>
                          <a:srgbClr val="0000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0000FF"/>
                          </a:solidFill>
                        </a:rPr>
                        <a:t>未知詞</a:t>
                      </a:r>
                      <a:endParaRPr b="1" sz="1600">
                        <a:solidFill>
                          <a:srgbClr val="0000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92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FF0000"/>
                          </a:solidFill>
                        </a:rPr>
                        <a:t>v</a:t>
                      </a:r>
                      <a:endParaRPr b="1" sz="1600"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FF0000"/>
                          </a:solidFill>
                        </a:rPr>
                        <a:t>動詞</a:t>
                      </a:r>
                      <a:endParaRPr b="1" sz="1600"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</a:tbl>
          </a:graphicData>
        </a:graphic>
      </p:graphicFrame>
      <p:sp>
        <p:nvSpPr>
          <p:cNvPr id="928" name="Google Shape;928;p60"/>
          <p:cNvSpPr/>
          <p:nvPr/>
        </p:nvSpPr>
        <p:spPr>
          <a:xfrm>
            <a:off x="618025" y="647625"/>
            <a:ext cx="519025" cy="87245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929" name="Google Shape;929;p60"/>
          <p:cNvSpPr txBox="1"/>
          <p:nvPr/>
        </p:nvSpPr>
        <p:spPr>
          <a:xfrm>
            <a:off x="618038" y="6476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詞性</a:t>
            </a:r>
            <a:endParaRPr b="1"/>
          </a:p>
        </p:txBody>
      </p:sp>
      <p:sp>
        <p:nvSpPr>
          <p:cNvPr id="930" name="Google Shape;930;p60"/>
          <p:cNvSpPr/>
          <p:nvPr/>
        </p:nvSpPr>
        <p:spPr>
          <a:xfrm>
            <a:off x="618025" y="4461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61"/>
          <p:cNvSpPr txBox="1"/>
          <p:nvPr>
            <p:ph type="title"/>
          </p:nvPr>
        </p:nvSpPr>
        <p:spPr>
          <a:xfrm>
            <a:off x="1303800" y="378850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女性會對什麼樣的男性產生好感？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2011年韓國網路文字探勘</a:t>
            </a:r>
            <a:endParaRPr b="0" sz="2400"/>
          </a:p>
        </p:txBody>
      </p:sp>
      <p:sp>
        <p:nvSpPr>
          <p:cNvPr id="936" name="Google Shape;936;p6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7" name="Google Shape;937;p61"/>
          <p:cNvSpPr txBox="1"/>
          <p:nvPr/>
        </p:nvSpPr>
        <p:spPr>
          <a:xfrm>
            <a:off x="5740800" y="4805450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修改自 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(宋吉永, 陳姿穎, 尹相志, 2013)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8" name="Google Shape;938;p61"/>
          <p:cNvSpPr/>
          <p:nvPr/>
        </p:nvSpPr>
        <p:spPr>
          <a:xfrm>
            <a:off x="3860300" y="2900275"/>
            <a:ext cx="1011000" cy="4347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</a:rPr>
              <a:t>男人</a:t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939" name="Google Shape;939;p61"/>
          <p:cNvSpPr/>
          <p:nvPr/>
        </p:nvSpPr>
        <p:spPr>
          <a:xfrm>
            <a:off x="734375" y="1555350"/>
            <a:ext cx="1011000" cy="4347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</a:rPr>
              <a:t>喜歡</a:t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940" name="Google Shape;940;p61"/>
          <p:cNvSpPr/>
          <p:nvPr/>
        </p:nvSpPr>
        <p:spPr>
          <a:xfrm>
            <a:off x="2749700" y="1466750"/>
            <a:ext cx="1110600" cy="43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2"/>
                </a:solidFill>
              </a:rPr>
              <a:t>帥氣的</a:t>
            </a:r>
            <a:endParaRPr b="1" sz="1600">
              <a:solidFill>
                <a:schemeClr val="accent2"/>
              </a:solidFill>
            </a:endParaRPr>
          </a:p>
        </p:txBody>
      </p:sp>
      <p:sp>
        <p:nvSpPr>
          <p:cNvPr id="941" name="Google Shape;941;p61"/>
          <p:cNvSpPr/>
          <p:nvPr/>
        </p:nvSpPr>
        <p:spPr>
          <a:xfrm>
            <a:off x="6087975" y="3159125"/>
            <a:ext cx="1110600" cy="43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2"/>
                </a:solidFill>
              </a:rPr>
              <a:t>可愛的</a:t>
            </a:r>
            <a:endParaRPr b="1" sz="1600">
              <a:solidFill>
                <a:schemeClr val="accent2"/>
              </a:solidFill>
            </a:endParaRPr>
          </a:p>
        </p:txBody>
      </p:sp>
      <p:sp>
        <p:nvSpPr>
          <p:cNvPr id="942" name="Google Shape;942;p61"/>
          <p:cNvSpPr/>
          <p:nvPr/>
        </p:nvSpPr>
        <p:spPr>
          <a:xfrm>
            <a:off x="2159000" y="3829450"/>
            <a:ext cx="1110600" cy="43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2"/>
                </a:solidFill>
              </a:rPr>
              <a:t>有點壞</a:t>
            </a:r>
            <a:endParaRPr b="1" sz="1600">
              <a:solidFill>
                <a:schemeClr val="accent2"/>
              </a:solidFill>
            </a:endParaRPr>
          </a:p>
        </p:txBody>
      </p:sp>
      <p:sp>
        <p:nvSpPr>
          <p:cNvPr id="943" name="Google Shape;943;p61"/>
          <p:cNvSpPr/>
          <p:nvPr/>
        </p:nvSpPr>
        <p:spPr>
          <a:xfrm>
            <a:off x="5928675" y="3890800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強壯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944" name="Google Shape;944;p61"/>
          <p:cNvSpPr/>
          <p:nvPr/>
        </p:nvSpPr>
        <p:spPr>
          <a:xfrm>
            <a:off x="4999500" y="4202800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有錢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945" name="Google Shape;945;p61"/>
          <p:cNvSpPr/>
          <p:nvPr/>
        </p:nvSpPr>
        <p:spPr>
          <a:xfrm>
            <a:off x="3940963" y="1528088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善良的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946" name="Google Shape;946;p61"/>
          <p:cNvSpPr/>
          <p:nvPr/>
        </p:nvSpPr>
        <p:spPr>
          <a:xfrm>
            <a:off x="1837102" y="2689525"/>
            <a:ext cx="8418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有出息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947" name="Google Shape;947;p61"/>
          <p:cNvSpPr/>
          <p:nvPr/>
        </p:nvSpPr>
        <p:spPr>
          <a:xfrm>
            <a:off x="1524175" y="3104850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整齊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948" name="Google Shape;948;p61"/>
          <p:cNvSpPr/>
          <p:nvPr/>
        </p:nvSpPr>
        <p:spPr>
          <a:xfrm>
            <a:off x="2592675" y="3334975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親近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949" name="Google Shape;949;p61"/>
          <p:cNvSpPr/>
          <p:nvPr/>
        </p:nvSpPr>
        <p:spPr>
          <a:xfrm>
            <a:off x="2904600" y="4383575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溫暖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950" name="Google Shape;950;p61"/>
          <p:cNvSpPr/>
          <p:nvPr/>
        </p:nvSpPr>
        <p:spPr>
          <a:xfrm>
            <a:off x="3926700" y="4395150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細心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951" name="Google Shape;951;p61"/>
          <p:cNvSpPr/>
          <p:nvPr/>
        </p:nvSpPr>
        <p:spPr>
          <a:xfrm>
            <a:off x="6415475" y="2588350"/>
            <a:ext cx="9315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有點笨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952" name="Google Shape;952;p61"/>
          <p:cNvSpPr/>
          <p:nvPr/>
        </p:nvSpPr>
        <p:spPr>
          <a:xfrm>
            <a:off x="6262800" y="1840100"/>
            <a:ext cx="9315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幽默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953" name="Google Shape;953;p61"/>
          <p:cNvSpPr/>
          <p:nvPr/>
        </p:nvSpPr>
        <p:spPr>
          <a:xfrm>
            <a:off x="5400050" y="1404250"/>
            <a:ext cx="9315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情緒化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954" name="Google Shape;954;p61"/>
          <p:cNvCxnSpPr>
            <a:stCxn id="938" idx="0"/>
            <a:endCxn id="955" idx="2"/>
          </p:cNvCxnSpPr>
          <p:nvPr/>
        </p:nvCxnSpPr>
        <p:spPr>
          <a:xfrm rot="10800000">
            <a:off x="4297400" y="2449075"/>
            <a:ext cx="68400" cy="45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6" name="Google Shape;956;p61"/>
          <p:cNvCxnSpPr>
            <a:stCxn id="957" idx="2"/>
            <a:endCxn id="938" idx="0"/>
          </p:cNvCxnSpPr>
          <p:nvPr/>
        </p:nvCxnSpPr>
        <p:spPr>
          <a:xfrm>
            <a:off x="3234250" y="2571750"/>
            <a:ext cx="1131600" cy="32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8" name="Google Shape;958;p61"/>
          <p:cNvCxnSpPr>
            <a:stCxn id="938" idx="0"/>
            <a:endCxn id="940" idx="2"/>
          </p:cNvCxnSpPr>
          <p:nvPr/>
        </p:nvCxnSpPr>
        <p:spPr>
          <a:xfrm rot="10800000">
            <a:off x="3305000" y="1901575"/>
            <a:ext cx="1060800" cy="99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9" name="Google Shape;959;p61"/>
          <p:cNvCxnSpPr>
            <a:stCxn id="945" idx="2"/>
            <a:endCxn id="938" idx="0"/>
          </p:cNvCxnSpPr>
          <p:nvPr/>
        </p:nvCxnSpPr>
        <p:spPr>
          <a:xfrm>
            <a:off x="4311613" y="1840088"/>
            <a:ext cx="54300" cy="106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0" name="Google Shape;960;p61"/>
          <p:cNvCxnSpPr>
            <a:stCxn id="939" idx="2"/>
            <a:endCxn id="938" idx="1"/>
          </p:cNvCxnSpPr>
          <p:nvPr/>
        </p:nvCxnSpPr>
        <p:spPr>
          <a:xfrm>
            <a:off x="1239875" y="1990050"/>
            <a:ext cx="2620500" cy="112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1" name="Google Shape;961;p61"/>
          <p:cNvCxnSpPr>
            <a:endCxn id="938" idx="1"/>
          </p:cNvCxnSpPr>
          <p:nvPr/>
        </p:nvCxnSpPr>
        <p:spPr>
          <a:xfrm>
            <a:off x="2678900" y="2845525"/>
            <a:ext cx="1181400" cy="27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2" name="Google Shape;962;p61"/>
          <p:cNvCxnSpPr>
            <a:stCxn id="947" idx="3"/>
            <a:endCxn id="938" idx="1"/>
          </p:cNvCxnSpPr>
          <p:nvPr/>
        </p:nvCxnSpPr>
        <p:spPr>
          <a:xfrm flipH="1" rot="10800000">
            <a:off x="2265475" y="3117750"/>
            <a:ext cx="1594800" cy="14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3" name="Google Shape;963;p61"/>
          <p:cNvCxnSpPr>
            <a:stCxn id="948" idx="3"/>
            <a:endCxn id="938" idx="1"/>
          </p:cNvCxnSpPr>
          <p:nvPr/>
        </p:nvCxnSpPr>
        <p:spPr>
          <a:xfrm flipH="1" rot="10800000">
            <a:off x="3333975" y="3117775"/>
            <a:ext cx="526200" cy="37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4" name="Google Shape;964;p61"/>
          <p:cNvCxnSpPr>
            <a:stCxn id="942" idx="3"/>
            <a:endCxn id="938" idx="1"/>
          </p:cNvCxnSpPr>
          <p:nvPr/>
        </p:nvCxnSpPr>
        <p:spPr>
          <a:xfrm flipH="1" rot="10800000">
            <a:off x="3269600" y="3117700"/>
            <a:ext cx="590700" cy="92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5" name="Google Shape;965;p61"/>
          <p:cNvCxnSpPr>
            <a:stCxn id="949" idx="0"/>
            <a:endCxn id="938" idx="2"/>
          </p:cNvCxnSpPr>
          <p:nvPr/>
        </p:nvCxnSpPr>
        <p:spPr>
          <a:xfrm flipH="1" rot="10800000">
            <a:off x="3275250" y="3335075"/>
            <a:ext cx="1090500" cy="104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6" name="Google Shape;966;p61"/>
          <p:cNvCxnSpPr>
            <a:stCxn id="967" idx="0"/>
            <a:endCxn id="938" idx="2"/>
          </p:cNvCxnSpPr>
          <p:nvPr/>
        </p:nvCxnSpPr>
        <p:spPr>
          <a:xfrm flipH="1" rot="10800000">
            <a:off x="3820475" y="3334925"/>
            <a:ext cx="545400" cy="41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8" name="Google Shape;968;p61"/>
          <p:cNvCxnSpPr>
            <a:stCxn id="950" idx="0"/>
            <a:endCxn id="938" idx="2"/>
          </p:cNvCxnSpPr>
          <p:nvPr/>
        </p:nvCxnSpPr>
        <p:spPr>
          <a:xfrm flipH="1" rot="10800000">
            <a:off x="4297350" y="3334950"/>
            <a:ext cx="68400" cy="106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9" name="Google Shape;969;p61"/>
          <p:cNvCxnSpPr>
            <a:endCxn id="938" idx="2"/>
          </p:cNvCxnSpPr>
          <p:nvPr/>
        </p:nvCxnSpPr>
        <p:spPr>
          <a:xfrm rot="10800000">
            <a:off x="4365800" y="3334975"/>
            <a:ext cx="376200" cy="49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0" name="Google Shape;970;p61"/>
          <p:cNvCxnSpPr>
            <a:stCxn id="971" idx="0"/>
            <a:endCxn id="938" idx="3"/>
          </p:cNvCxnSpPr>
          <p:nvPr/>
        </p:nvCxnSpPr>
        <p:spPr>
          <a:xfrm rot="10800000">
            <a:off x="4871200" y="3117575"/>
            <a:ext cx="241500" cy="26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2" name="Google Shape;972;p61"/>
          <p:cNvCxnSpPr>
            <a:stCxn id="944" idx="0"/>
            <a:endCxn id="938" idx="2"/>
          </p:cNvCxnSpPr>
          <p:nvPr/>
        </p:nvCxnSpPr>
        <p:spPr>
          <a:xfrm rot="10800000">
            <a:off x="4365750" y="3334900"/>
            <a:ext cx="1004400" cy="86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3" name="Google Shape;973;p61"/>
          <p:cNvCxnSpPr>
            <a:stCxn id="943" idx="0"/>
            <a:endCxn id="938" idx="3"/>
          </p:cNvCxnSpPr>
          <p:nvPr/>
        </p:nvCxnSpPr>
        <p:spPr>
          <a:xfrm rot="10800000">
            <a:off x="4871325" y="3117700"/>
            <a:ext cx="1428000" cy="77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4" name="Google Shape;974;p61"/>
          <p:cNvCxnSpPr>
            <a:stCxn id="941" idx="1"/>
            <a:endCxn id="938" idx="3"/>
          </p:cNvCxnSpPr>
          <p:nvPr/>
        </p:nvCxnSpPr>
        <p:spPr>
          <a:xfrm rot="10800000">
            <a:off x="4871175" y="3117575"/>
            <a:ext cx="1216800" cy="25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5" name="Google Shape;975;p61"/>
          <p:cNvCxnSpPr>
            <a:stCxn id="951" idx="1"/>
            <a:endCxn id="938" idx="3"/>
          </p:cNvCxnSpPr>
          <p:nvPr/>
        </p:nvCxnSpPr>
        <p:spPr>
          <a:xfrm flipH="1">
            <a:off x="4871375" y="2744350"/>
            <a:ext cx="1544100" cy="37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6" name="Google Shape;976;p61"/>
          <p:cNvCxnSpPr>
            <a:stCxn id="977" idx="1"/>
            <a:endCxn id="938" idx="3"/>
          </p:cNvCxnSpPr>
          <p:nvPr/>
        </p:nvCxnSpPr>
        <p:spPr>
          <a:xfrm flipH="1">
            <a:off x="4871300" y="2655600"/>
            <a:ext cx="395400" cy="46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8" name="Google Shape;978;p61"/>
          <p:cNvCxnSpPr>
            <a:stCxn id="979" idx="2"/>
            <a:endCxn id="938" idx="0"/>
          </p:cNvCxnSpPr>
          <p:nvPr/>
        </p:nvCxnSpPr>
        <p:spPr>
          <a:xfrm flipH="1">
            <a:off x="4365875" y="2116388"/>
            <a:ext cx="767700" cy="78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0" name="Google Shape;980;p61"/>
          <p:cNvCxnSpPr>
            <a:stCxn id="953" idx="2"/>
            <a:endCxn id="938" idx="0"/>
          </p:cNvCxnSpPr>
          <p:nvPr/>
        </p:nvCxnSpPr>
        <p:spPr>
          <a:xfrm flipH="1">
            <a:off x="4365800" y="1716250"/>
            <a:ext cx="1500000" cy="118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1" name="Google Shape;981;p61"/>
          <p:cNvCxnSpPr>
            <a:stCxn id="952" idx="1"/>
            <a:endCxn id="938" idx="0"/>
          </p:cNvCxnSpPr>
          <p:nvPr/>
        </p:nvCxnSpPr>
        <p:spPr>
          <a:xfrm flipH="1">
            <a:off x="4365900" y="1996100"/>
            <a:ext cx="1896900" cy="90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57" name="Google Shape;957;p61"/>
          <p:cNvSpPr/>
          <p:nvPr/>
        </p:nvSpPr>
        <p:spPr>
          <a:xfrm>
            <a:off x="2678950" y="2137050"/>
            <a:ext cx="1110600" cy="43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2"/>
                </a:solidFill>
              </a:rPr>
              <a:t>高個子的</a:t>
            </a:r>
            <a:endParaRPr b="1" sz="1600">
              <a:solidFill>
                <a:schemeClr val="accent2"/>
              </a:solidFill>
            </a:endParaRPr>
          </a:p>
        </p:txBody>
      </p:sp>
      <p:sp>
        <p:nvSpPr>
          <p:cNvPr id="977" name="Google Shape;977;p61"/>
          <p:cNvSpPr/>
          <p:nvPr/>
        </p:nvSpPr>
        <p:spPr>
          <a:xfrm>
            <a:off x="5266700" y="2438250"/>
            <a:ext cx="1110600" cy="43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2"/>
                </a:solidFill>
              </a:rPr>
              <a:t>還沒遇見</a:t>
            </a:r>
            <a:endParaRPr b="1" sz="1600">
              <a:solidFill>
                <a:schemeClr val="accent2"/>
              </a:solidFill>
            </a:endParaRPr>
          </a:p>
        </p:txBody>
      </p:sp>
      <p:sp>
        <p:nvSpPr>
          <p:cNvPr id="967" name="Google Shape;967;p61"/>
          <p:cNvSpPr/>
          <p:nvPr/>
        </p:nvSpPr>
        <p:spPr>
          <a:xfrm>
            <a:off x="3499625" y="3749825"/>
            <a:ext cx="6417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小的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971" name="Google Shape;971;p61"/>
          <p:cNvSpPr/>
          <p:nvPr/>
        </p:nvSpPr>
        <p:spPr>
          <a:xfrm>
            <a:off x="4742050" y="3381875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漂亮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982" name="Google Shape;982;p61"/>
          <p:cNvSpPr/>
          <p:nvPr/>
        </p:nvSpPr>
        <p:spPr>
          <a:xfrm>
            <a:off x="4371350" y="3829450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胖</a:t>
            </a:r>
            <a:r>
              <a:rPr b="1" lang="en" sz="1200">
                <a:solidFill>
                  <a:schemeClr val="dk2"/>
                </a:solidFill>
              </a:rPr>
              <a:t>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955" name="Google Shape;955;p61"/>
          <p:cNvSpPr/>
          <p:nvPr/>
        </p:nvSpPr>
        <p:spPr>
          <a:xfrm>
            <a:off x="3926700" y="2137050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沒有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979" name="Google Shape;979;p61"/>
          <p:cNvSpPr/>
          <p:nvPr/>
        </p:nvSpPr>
        <p:spPr>
          <a:xfrm>
            <a:off x="4762925" y="1804388"/>
            <a:ext cx="741300" cy="3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好的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983" name="Google Shape;983;p61"/>
          <p:cNvSpPr/>
          <p:nvPr/>
        </p:nvSpPr>
        <p:spPr>
          <a:xfrm>
            <a:off x="618025" y="647625"/>
            <a:ext cx="519025" cy="87245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984" name="Google Shape;984;p61"/>
          <p:cNvSpPr txBox="1"/>
          <p:nvPr/>
        </p:nvSpPr>
        <p:spPr>
          <a:xfrm>
            <a:off x="618038" y="6476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詞性</a:t>
            </a:r>
            <a:endParaRPr b="1"/>
          </a:p>
        </p:txBody>
      </p:sp>
      <p:sp>
        <p:nvSpPr>
          <p:cNvPr id="985" name="Google Shape;985;p61"/>
          <p:cNvSpPr/>
          <p:nvPr/>
        </p:nvSpPr>
        <p:spPr>
          <a:xfrm>
            <a:off x="618025" y="4461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986" name="Google Shape;986;p61"/>
          <p:cNvSpPr/>
          <p:nvPr/>
        </p:nvSpPr>
        <p:spPr>
          <a:xfrm>
            <a:off x="1063700" y="3977050"/>
            <a:ext cx="773400" cy="763500"/>
          </a:xfrm>
          <a:prstGeom prst="wedgeEllipseCallout">
            <a:avLst>
              <a:gd fmla="val 92216" name="adj1"/>
              <a:gd fmla="val -28045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</a:rPr>
              <a:t>?</a:t>
            </a:r>
            <a:endParaRPr b="1" sz="4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6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Named entity recognition (NER)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命名實體識別</a:t>
            </a:r>
            <a:endParaRPr/>
          </a:p>
        </p:txBody>
      </p:sp>
      <p:sp>
        <p:nvSpPr>
          <p:cNvPr id="992" name="Google Shape;992;p6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993" name="Google Shape;993;p62"/>
          <p:cNvGraphicFramePr/>
          <p:nvPr/>
        </p:nvGraphicFramePr>
        <p:xfrm>
          <a:off x="1520463" y="1724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{4778A5E7-6531-43A7-8750-66BDF094A20B}</a:tableStyleId>
              </a:tblPr>
              <a:tblGrid>
                <a:gridCol w="1523875"/>
                <a:gridCol w="5173050"/>
              </a:tblGrid>
              <a:tr h="223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命名實體類型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舉例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組織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Georgia-Pacific Corp., WHO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0000"/>
                          </a:solidFill>
                        </a:rPr>
                        <a:t>人</a:t>
                      </a:r>
                      <a:endParaRPr sz="1600">
                        <a:solidFill>
                          <a:srgbClr val="FF0000"/>
                        </a:solidFill>
                      </a:endParaRPr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0000"/>
                          </a:solidFill>
                        </a:rPr>
                        <a:t>Eddy Bonte, President Trump</a:t>
                      </a:r>
                      <a:endParaRPr sz="1600">
                        <a:solidFill>
                          <a:srgbClr val="FF0000"/>
                        </a:solidFill>
                      </a:endParaRPr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0000"/>
                          </a:solidFill>
                        </a:rPr>
                        <a:t>地點</a:t>
                      </a:r>
                      <a:endParaRPr sz="1600">
                        <a:solidFill>
                          <a:srgbClr val="FF0000"/>
                        </a:solidFill>
                      </a:endParaRPr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0000"/>
                          </a:solidFill>
                        </a:rPr>
                        <a:t>Murray River, Mount Everest</a:t>
                      </a:r>
                      <a:endParaRPr sz="1600">
                        <a:solidFill>
                          <a:srgbClr val="FF0000"/>
                        </a:solidFill>
                      </a:endParaRPr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地緣政治實體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South East Asia, Midlothian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設施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Washington Monument, Stonehenge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日期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June, 2008-06-29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時間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two fifty a.m., 1:30 p.m.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貨幣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175 million Canadian Dollars, GBP 10.40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百分數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twenty pct, 18.75%</a:t>
                      </a:r>
                      <a:endParaRPr sz="16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</a:tbl>
          </a:graphicData>
        </a:graphic>
      </p:graphicFrame>
      <p:sp>
        <p:nvSpPr>
          <p:cNvPr id="994" name="Google Shape;994;p62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Bird, Klein, Loper, 2014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5" name="Google Shape;995;p62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996" name="Google Shape;996;p62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命名實體</a:t>
            </a:r>
            <a:endParaRPr b="1"/>
          </a:p>
        </p:txBody>
      </p:sp>
      <p:sp>
        <p:nvSpPr>
          <p:cNvPr id="997" name="Google Shape;997;p62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63"/>
          <p:cNvPicPr preferRelativeResize="0"/>
          <p:nvPr/>
        </p:nvPicPr>
        <p:blipFill rotWithShape="1">
          <a:blip r:embed="rId3">
            <a:alphaModFix/>
          </a:blip>
          <a:srcRect b="7732" l="0" r="0" t="0"/>
          <a:stretch/>
        </p:blipFill>
        <p:spPr>
          <a:xfrm>
            <a:off x="0" y="1649975"/>
            <a:ext cx="9056074" cy="348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6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新聞命名實體識別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批評川普的FBI特工被解聘</a:t>
            </a:r>
            <a:endParaRPr b="0" sz="2400"/>
          </a:p>
        </p:txBody>
      </p:sp>
      <p:sp>
        <p:nvSpPr>
          <p:cNvPr id="1004" name="Google Shape;1004;p6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5" name="Google Shape;1005;p63"/>
          <p:cNvSpPr/>
          <p:nvPr/>
        </p:nvSpPr>
        <p:spPr>
          <a:xfrm>
            <a:off x="7614350" y="902925"/>
            <a:ext cx="961500" cy="535500"/>
          </a:xfrm>
          <a:prstGeom prst="wedgeRoundRectCallout">
            <a:avLst>
              <a:gd fmla="val 12008" name="adj1"/>
              <a:gd fmla="val 98152" name="adj2"/>
              <a:gd fmla="val 0" name="adj3"/>
            </a:avLst>
          </a:prstGeom>
          <a:solidFill>
            <a:srgbClr val="351C75"/>
          </a:solidFill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人名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006" name="Google Shape;1006;p63"/>
          <p:cNvSpPr/>
          <p:nvPr/>
        </p:nvSpPr>
        <p:spPr>
          <a:xfrm>
            <a:off x="5424150" y="1876825"/>
            <a:ext cx="1136100" cy="393600"/>
          </a:xfrm>
          <a:prstGeom prst="wedgeRoundRectCallout">
            <a:avLst>
              <a:gd fmla="val -72025" name="adj1"/>
              <a:gd fmla="val -171" name="adj2"/>
              <a:gd fmla="val 0" name="adj3"/>
            </a:avLst>
          </a:prstGeom>
          <a:solidFill>
            <a:srgbClr val="B45F06"/>
          </a:solidFill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地緣政治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007" name="Google Shape;1007;p63"/>
          <p:cNvSpPr/>
          <p:nvPr/>
        </p:nvSpPr>
        <p:spPr>
          <a:xfrm>
            <a:off x="4334325" y="3825625"/>
            <a:ext cx="852000" cy="393600"/>
          </a:xfrm>
          <a:prstGeom prst="wedgeRoundRectCallout">
            <a:avLst>
              <a:gd fmla="val 70850" name="adj1"/>
              <a:gd fmla="val -69766" name="adj2"/>
              <a:gd fmla="val 0" name="adj3"/>
            </a:avLst>
          </a:prstGeom>
          <a:solidFill>
            <a:schemeClr val="accent3"/>
          </a:solidFill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日期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008" name="Google Shape;1008;p63"/>
          <p:cNvSpPr/>
          <p:nvPr/>
        </p:nvSpPr>
        <p:spPr>
          <a:xfrm>
            <a:off x="3766025" y="2945450"/>
            <a:ext cx="961500" cy="535500"/>
          </a:xfrm>
          <a:prstGeom prst="wedgeRoundRectCallout">
            <a:avLst>
              <a:gd fmla="val -32296" name="adj1"/>
              <a:gd fmla="val -123889" name="adj2"/>
              <a:gd fmla="val 0" name="adj3"/>
            </a:avLst>
          </a:prstGeom>
          <a:solidFill>
            <a:srgbClr val="351C75"/>
          </a:solidFill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人名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009" name="Google Shape;1009;p63"/>
          <p:cNvSpPr txBox="1"/>
          <p:nvPr/>
        </p:nvSpPr>
        <p:spPr>
          <a:xfrm>
            <a:off x="7798100" y="4846025"/>
            <a:ext cx="908100" cy="17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Li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, 2018)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0" name="Google Shape;1010;p63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11" name="Google Shape;1011;p63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命名實體</a:t>
            </a:r>
            <a:endParaRPr b="1"/>
          </a:p>
        </p:txBody>
      </p:sp>
      <p:sp>
        <p:nvSpPr>
          <p:cNvPr id="1012" name="Google Shape;1012;p63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6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人物</a:t>
            </a:r>
            <a:r>
              <a:rPr b="0" lang="en" sz="2400"/>
              <a:t>命名實體應用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小說人物關係圖：力引導排版</a:t>
            </a:r>
            <a:endParaRPr/>
          </a:p>
        </p:txBody>
      </p:sp>
      <p:sp>
        <p:nvSpPr>
          <p:cNvPr id="1018" name="Google Shape;1018;p6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</a:t>
            </a:r>
            <a:r>
              <a:rPr lang="en"/>
              <a:t>世紀最佳俄語小說</a:t>
            </a:r>
            <a:br>
              <a:rPr lang="en"/>
            </a:br>
            <a:r>
              <a:rPr b="1" lang="en" sz="2400"/>
              <a:t>大師與瑪格麗特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6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20" name="Google Shape;1020;p64"/>
          <p:cNvPicPr preferRelativeResize="0"/>
          <p:nvPr/>
        </p:nvPicPr>
        <p:blipFill rotWithShape="1">
          <a:blip r:embed="rId3">
            <a:alphaModFix/>
          </a:blip>
          <a:srcRect b="23732" l="0" r="0" t="27484"/>
          <a:stretch/>
        </p:blipFill>
        <p:spPr>
          <a:xfrm>
            <a:off x="3573150" y="2006250"/>
            <a:ext cx="4761149" cy="250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0750" y="2895025"/>
            <a:ext cx="1197850" cy="1620426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64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Coburn, 2005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3" name="Google Shape;1023;p64"/>
          <p:cNvSpPr/>
          <p:nvPr/>
        </p:nvSpPr>
        <p:spPr>
          <a:xfrm>
            <a:off x="6181675" y="1694250"/>
            <a:ext cx="2076600" cy="667800"/>
          </a:xfrm>
          <a:prstGeom prst="wedgeRoundRectCallout">
            <a:avLst>
              <a:gd fmla="val -52606" name="adj1"/>
              <a:gd fmla="val 7659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線條越粗：人名越常一起出現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024" name="Google Shape;1024;p64"/>
          <p:cNvSpPr/>
          <p:nvPr/>
        </p:nvSpPr>
        <p:spPr>
          <a:xfrm>
            <a:off x="6688900" y="3709675"/>
            <a:ext cx="1684200" cy="667800"/>
          </a:xfrm>
          <a:prstGeom prst="wedgeRoundRectCallout">
            <a:avLst>
              <a:gd fmla="val -40764" name="adj1"/>
              <a:gd fmla="val -10772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節點越大</a:t>
            </a:r>
            <a:r>
              <a:rPr b="1" lang="en" sz="1600">
                <a:solidFill>
                  <a:schemeClr val="lt1"/>
                </a:solidFill>
              </a:rPr>
              <a:t>：人名越常被</a:t>
            </a:r>
            <a:r>
              <a:rPr b="1" lang="en" sz="1600">
                <a:solidFill>
                  <a:schemeClr val="lt1"/>
                </a:solidFill>
              </a:rPr>
              <a:t>提及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025" name="Google Shape;1025;p64"/>
          <p:cNvSpPr txBox="1"/>
          <p:nvPr/>
        </p:nvSpPr>
        <p:spPr>
          <a:xfrm>
            <a:off x="3753675" y="723675"/>
            <a:ext cx="26715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Force-directed Layout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026" name="Google Shape;1026;p64"/>
          <p:cNvSpPr/>
          <p:nvPr/>
        </p:nvSpPr>
        <p:spPr>
          <a:xfrm>
            <a:off x="618025" y="800025"/>
            <a:ext cx="519025" cy="87245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27" name="Google Shape;1027;p64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人物</a:t>
            </a:r>
            <a:endParaRPr b="1"/>
          </a:p>
        </p:txBody>
      </p:sp>
      <p:sp>
        <p:nvSpPr>
          <p:cNvPr id="1028" name="Google Shape;1028;p64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Google Shape;103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7386" y="1606125"/>
            <a:ext cx="5336315" cy="323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6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人物命名實體應用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史料人物關係圖：徑向排版</a:t>
            </a:r>
            <a:endParaRPr/>
          </a:p>
        </p:txBody>
      </p:sp>
      <p:sp>
        <p:nvSpPr>
          <p:cNvPr id="1035" name="Google Shape;1035;p65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美國第三任總統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Thomas Jefferson</a:t>
            </a:r>
            <a:br>
              <a:rPr lang="en"/>
            </a:br>
            <a:r>
              <a:rPr lang="en"/>
              <a:t>相關史料彙集</a:t>
            </a:r>
            <a:endParaRPr/>
          </a:p>
        </p:txBody>
      </p:sp>
      <p:sp>
        <p:nvSpPr>
          <p:cNvPr id="1036" name="Google Shape;1036;p6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7" name="Google Shape;1037;p65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Klein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, 2012)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8" name="Google Shape;1038;p65"/>
          <p:cNvSpPr txBox="1"/>
          <p:nvPr/>
        </p:nvSpPr>
        <p:spPr>
          <a:xfrm>
            <a:off x="3753675" y="723675"/>
            <a:ext cx="24552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Radial Layout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039" name="Google Shape;1039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2125" y="2927700"/>
            <a:ext cx="1236425" cy="1843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40" name="Google Shape;1040;p65"/>
          <p:cNvSpPr/>
          <p:nvPr/>
        </p:nvSpPr>
        <p:spPr>
          <a:xfrm>
            <a:off x="618025" y="800025"/>
            <a:ext cx="519025" cy="87245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41" name="Google Shape;1041;p65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人物</a:t>
            </a:r>
            <a:endParaRPr b="1"/>
          </a:p>
        </p:txBody>
      </p:sp>
      <p:sp>
        <p:nvSpPr>
          <p:cNvPr id="1042" name="Google Shape;1042;p65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043" name="Google Shape;1043;p65"/>
          <p:cNvPicPr preferRelativeResize="0"/>
          <p:nvPr/>
        </p:nvPicPr>
        <p:blipFill rotWithShape="1">
          <a:blip r:embed="rId5">
            <a:alphaModFix/>
          </a:blip>
          <a:srcRect b="45834" l="20503" r="23900" t="9008"/>
          <a:stretch/>
        </p:blipFill>
        <p:spPr>
          <a:xfrm>
            <a:off x="2197550" y="3730325"/>
            <a:ext cx="1117200" cy="1115700"/>
          </a:xfrm>
          <a:prstGeom prst="ellipse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44" name="Google Shape;1044;p65"/>
          <p:cNvSpPr/>
          <p:nvPr/>
        </p:nvSpPr>
        <p:spPr>
          <a:xfrm>
            <a:off x="7094150" y="3885475"/>
            <a:ext cx="1750800" cy="393600"/>
          </a:xfrm>
          <a:prstGeom prst="wedgeRoundRectCallout">
            <a:avLst>
              <a:gd fmla="val -40160" name="adj1"/>
              <a:gd fmla="val 85512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區分不同團體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045" name="Google Shape;1045;p65"/>
          <p:cNvSpPr txBox="1"/>
          <p:nvPr/>
        </p:nvSpPr>
        <p:spPr>
          <a:xfrm>
            <a:off x="3353300" y="4770800"/>
            <a:ext cx="628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家人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6" name="Google Shape;1046;p65"/>
          <p:cNvSpPr txBox="1"/>
          <p:nvPr/>
        </p:nvSpPr>
        <p:spPr>
          <a:xfrm>
            <a:off x="4159800" y="4770800"/>
            <a:ext cx="4122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記者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7" name="Google Shape;1047;p65"/>
          <p:cNvSpPr txBox="1"/>
          <p:nvPr/>
        </p:nvSpPr>
        <p:spPr>
          <a:xfrm>
            <a:off x="4643250" y="4770800"/>
            <a:ext cx="4122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朋友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8" name="Google Shape;1048;p65"/>
          <p:cNvSpPr txBox="1"/>
          <p:nvPr/>
        </p:nvSpPr>
        <p:spPr>
          <a:xfrm>
            <a:off x="5180425" y="4770800"/>
            <a:ext cx="4122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自由</a:t>
            </a:r>
            <a:endParaRPr sz="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員工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9" name="Google Shape;1049;p65"/>
          <p:cNvSpPr txBox="1"/>
          <p:nvPr/>
        </p:nvSpPr>
        <p:spPr>
          <a:xfrm>
            <a:off x="5942075" y="4770800"/>
            <a:ext cx="5487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被奴役</a:t>
            </a:r>
            <a:endParaRPr sz="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員工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0" name="Google Shape;1050;p65"/>
          <p:cNvSpPr txBox="1"/>
          <p:nvPr/>
        </p:nvSpPr>
        <p:spPr>
          <a:xfrm>
            <a:off x="6955350" y="4770800"/>
            <a:ext cx="5487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其他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0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Part 1.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前言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/>
              <a:t>什麼是大數據時代下的文本分析？</a:t>
            </a:r>
            <a:endParaRPr sz="2400"/>
          </a:p>
        </p:txBody>
      </p:sp>
      <p:sp>
        <p:nvSpPr>
          <p:cNvPr id="452" name="Google Shape;452;p3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" name="Google Shape;105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800" y="1597875"/>
            <a:ext cx="5725824" cy="3545626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p6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地名命名實體應用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閱讀輔助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7" name="Google Shape;1057;p6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8" name="Google Shape;1058;p66"/>
          <p:cNvSpPr/>
          <p:nvPr/>
        </p:nvSpPr>
        <p:spPr>
          <a:xfrm>
            <a:off x="618025" y="800025"/>
            <a:ext cx="519025" cy="87245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59" name="Google Shape;1059;p66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地名</a:t>
            </a:r>
            <a:endParaRPr b="1"/>
          </a:p>
        </p:txBody>
      </p:sp>
      <p:sp>
        <p:nvSpPr>
          <p:cNvPr id="1060" name="Google Shape;1060;p66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61" name="Google Shape;1061;p66"/>
          <p:cNvSpPr/>
          <p:nvPr/>
        </p:nvSpPr>
        <p:spPr>
          <a:xfrm>
            <a:off x="5823900" y="4094200"/>
            <a:ext cx="1947000" cy="497100"/>
          </a:xfrm>
          <a:prstGeom prst="wedgeRoundRectCallout">
            <a:avLst>
              <a:gd fmla="val -50753" name="adj1"/>
              <a:gd fmla="val -12647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文件中出現的地點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062" name="Google Shape;1062;p66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(李志賢等,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6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多類型命名實體應用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Jigsaw文件瀏覽: Document View (1/3)</a:t>
            </a:r>
            <a:endParaRPr/>
          </a:p>
        </p:txBody>
      </p:sp>
      <p:sp>
        <p:nvSpPr>
          <p:cNvPr id="1068" name="Google Shape;1068;p67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9" name="Google Shape;1069;p6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70" name="Google Shape;1070;p67"/>
          <p:cNvPicPr preferRelativeResize="0"/>
          <p:nvPr/>
        </p:nvPicPr>
        <p:blipFill rotWithShape="1">
          <a:blip r:embed="rId3">
            <a:alphaModFix/>
          </a:blip>
          <a:srcRect b="39646" l="0" r="0" t="32871"/>
          <a:stretch/>
        </p:blipFill>
        <p:spPr>
          <a:xfrm>
            <a:off x="1303800" y="1724025"/>
            <a:ext cx="5916601" cy="3153451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p67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(Stasko, Görg, &amp; Liu, 2008)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2" name="Google Shape;1072;p67"/>
          <p:cNvSpPr/>
          <p:nvPr/>
        </p:nvSpPr>
        <p:spPr>
          <a:xfrm>
            <a:off x="4037725" y="3787925"/>
            <a:ext cx="750600" cy="27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73" name="Google Shape;1073;p67"/>
          <p:cNvSpPr/>
          <p:nvPr/>
        </p:nvSpPr>
        <p:spPr>
          <a:xfrm>
            <a:off x="4856100" y="3787925"/>
            <a:ext cx="750600" cy="27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74" name="Google Shape;1074;p67"/>
          <p:cNvSpPr/>
          <p:nvPr/>
        </p:nvSpPr>
        <p:spPr>
          <a:xfrm>
            <a:off x="6031750" y="3933075"/>
            <a:ext cx="961500" cy="535500"/>
          </a:xfrm>
          <a:prstGeom prst="wedgeRoundRectCallout">
            <a:avLst>
              <a:gd fmla="val -80130" name="adj1"/>
              <a:gd fmla="val -39935" name="adj2"/>
              <a:gd fmla="val 0" name="adj3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人名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075" name="Google Shape;1075;p67"/>
          <p:cNvSpPr/>
          <p:nvPr/>
        </p:nvSpPr>
        <p:spPr>
          <a:xfrm>
            <a:off x="3023125" y="3043950"/>
            <a:ext cx="845400" cy="27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76" name="Google Shape;1076;p67"/>
          <p:cNvSpPr/>
          <p:nvPr/>
        </p:nvSpPr>
        <p:spPr>
          <a:xfrm>
            <a:off x="3990325" y="3043950"/>
            <a:ext cx="845400" cy="27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77" name="Google Shape;1077;p67"/>
          <p:cNvSpPr/>
          <p:nvPr/>
        </p:nvSpPr>
        <p:spPr>
          <a:xfrm>
            <a:off x="618025" y="800025"/>
            <a:ext cx="519025" cy="11047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78" name="Google Shape;1078;p67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多類型</a:t>
            </a:r>
            <a:endParaRPr b="1"/>
          </a:p>
        </p:txBody>
      </p:sp>
      <p:sp>
        <p:nvSpPr>
          <p:cNvPr id="1079" name="Google Shape;1079;p67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6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多類型</a:t>
            </a:r>
            <a:r>
              <a:rPr b="0" lang="en" sz="2400"/>
              <a:t>命名實體應用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Jigsaw文件瀏覽: List View (2/3)</a:t>
            </a:r>
            <a:endParaRPr/>
          </a:p>
        </p:txBody>
      </p:sp>
      <p:sp>
        <p:nvSpPr>
          <p:cNvPr id="1085" name="Google Shape;1085;p68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6" name="Google Shape;1086;p6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87" name="Google Shape;1087;p68"/>
          <p:cNvPicPr preferRelativeResize="0"/>
          <p:nvPr/>
        </p:nvPicPr>
        <p:blipFill rotWithShape="1">
          <a:blip r:embed="rId3">
            <a:alphaModFix/>
          </a:blip>
          <a:srcRect b="69945" l="0" r="0" t="2572"/>
          <a:stretch/>
        </p:blipFill>
        <p:spPr>
          <a:xfrm>
            <a:off x="1303800" y="1724025"/>
            <a:ext cx="5916601" cy="3153451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68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(Stasko, Görg, &amp; Liu, 2008)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9" name="Google Shape;1089;p68"/>
          <p:cNvSpPr/>
          <p:nvPr/>
        </p:nvSpPr>
        <p:spPr>
          <a:xfrm>
            <a:off x="3781350" y="1545425"/>
            <a:ext cx="961500" cy="322800"/>
          </a:xfrm>
          <a:prstGeom prst="wedgeRoundRectCallout">
            <a:avLst>
              <a:gd fmla="val -29670" name="adj1"/>
              <a:gd fmla="val 107141" name="adj2"/>
              <a:gd fmla="val 0" name="adj3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人名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090" name="Google Shape;1090;p68"/>
          <p:cNvSpPr/>
          <p:nvPr/>
        </p:nvSpPr>
        <p:spPr>
          <a:xfrm>
            <a:off x="1941725" y="1545425"/>
            <a:ext cx="961500" cy="322800"/>
          </a:xfrm>
          <a:prstGeom prst="wedgeRoundRectCallout">
            <a:avLst>
              <a:gd fmla="val -29670" name="adj1"/>
              <a:gd fmla="val 107141" name="adj2"/>
              <a:gd fmla="val 0" name="adj3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人名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091" name="Google Shape;1091;p68"/>
          <p:cNvSpPr/>
          <p:nvPr/>
        </p:nvSpPr>
        <p:spPr>
          <a:xfrm>
            <a:off x="5864450" y="1545425"/>
            <a:ext cx="961500" cy="322800"/>
          </a:xfrm>
          <a:prstGeom prst="wedgeRoundRectCallout">
            <a:avLst>
              <a:gd fmla="val -29670" name="adj1"/>
              <a:gd fmla="val 107141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組織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092" name="Google Shape;1092;p68"/>
          <p:cNvSpPr/>
          <p:nvPr/>
        </p:nvSpPr>
        <p:spPr>
          <a:xfrm>
            <a:off x="3724150" y="4274225"/>
            <a:ext cx="1750800" cy="747300"/>
          </a:xfrm>
          <a:prstGeom prst="wedgeRoundRectCallout">
            <a:avLst>
              <a:gd fmla="val -63530" name="adj1"/>
              <a:gd fmla="val -33263" name="adj2"/>
              <a:gd fmla="val 0" name="adj3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在同一份文件中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共同被提及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093" name="Google Shape;1093;p68"/>
          <p:cNvSpPr/>
          <p:nvPr/>
        </p:nvSpPr>
        <p:spPr>
          <a:xfrm>
            <a:off x="3456075" y="3300975"/>
            <a:ext cx="1041600" cy="27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94" name="Google Shape;1094;p68"/>
          <p:cNvSpPr/>
          <p:nvPr/>
        </p:nvSpPr>
        <p:spPr>
          <a:xfrm>
            <a:off x="4599725" y="3662350"/>
            <a:ext cx="1886400" cy="322800"/>
          </a:xfrm>
          <a:prstGeom prst="wedgeRoundRectCallout">
            <a:avLst>
              <a:gd fmla="val -47526" name="adj1"/>
              <a:gd fmla="val -8457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欲查詢的人物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095" name="Google Shape;1095;p68"/>
          <p:cNvSpPr/>
          <p:nvPr/>
        </p:nvSpPr>
        <p:spPr>
          <a:xfrm>
            <a:off x="618025" y="800025"/>
            <a:ext cx="519025" cy="11047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96" name="Google Shape;1096;p68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多類型</a:t>
            </a:r>
            <a:endParaRPr b="1"/>
          </a:p>
        </p:txBody>
      </p:sp>
      <p:sp>
        <p:nvSpPr>
          <p:cNvPr id="1097" name="Google Shape;1097;p68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6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多類型</a:t>
            </a:r>
            <a:r>
              <a:rPr b="0" lang="en" sz="2400"/>
              <a:t>命名實體應用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Jigsaw文件瀏覽: Graph View (3/3)</a:t>
            </a:r>
            <a:endParaRPr/>
          </a:p>
        </p:txBody>
      </p:sp>
      <p:sp>
        <p:nvSpPr>
          <p:cNvPr id="1103" name="Google Shape;1103;p69"/>
          <p:cNvSpPr txBox="1"/>
          <p:nvPr>
            <p:ph idx="1" type="body"/>
          </p:nvPr>
        </p:nvSpPr>
        <p:spPr>
          <a:xfrm>
            <a:off x="6511550" y="1990050"/>
            <a:ext cx="20709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查看文件得知：</a:t>
            </a:r>
            <a:endParaRPr/>
          </a:p>
          <a:p>
            <a:pPr indent="-158750" lvl="0" marL="2286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>
                <a:highlight>
                  <a:srgbClr val="F4CCCC"/>
                </a:highlight>
              </a:rPr>
              <a:t>Harris</a:t>
            </a:r>
            <a:r>
              <a:rPr lang="en"/>
              <a:t>在</a:t>
            </a:r>
            <a:br>
              <a:rPr lang="en"/>
            </a:br>
            <a:r>
              <a:rPr lang="en">
                <a:highlight>
                  <a:srgbClr val="00FF00"/>
                </a:highlight>
              </a:rPr>
              <a:t>Montego Bay</a:t>
            </a:r>
            <a:r>
              <a:rPr lang="en"/>
              <a:t>工作</a:t>
            </a:r>
            <a:endParaRPr/>
          </a:p>
          <a:p>
            <a:pPr indent="-158750" lvl="0" marL="2286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>
                <a:highlight>
                  <a:srgbClr val="F4CCCC"/>
                </a:highlight>
              </a:rPr>
              <a:t>Harris</a:t>
            </a:r>
            <a:r>
              <a:rPr lang="en"/>
              <a:t>在12月去了趟</a:t>
            </a:r>
            <a:r>
              <a:rPr lang="en">
                <a:highlight>
                  <a:srgbClr val="00FF00"/>
                </a:highlight>
              </a:rPr>
              <a:t>Kingston</a:t>
            </a:r>
            <a:endParaRPr>
              <a:solidFill>
                <a:srgbClr val="38761D"/>
              </a:solidFill>
              <a:highlight>
                <a:srgbClr val="00FF00"/>
              </a:highlight>
            </a:endParaRPr>
          </a:p>
        </p:txBody>
      </p:sp>
      <p:sp>
        <p:nvSpPr>
          <p:cNvPr id="1104" name="Google Shape;1104;p6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5" name="Google Shape;1105;p69"/>
          <p:cNvSpPr txBox="1"/>
          <p:nvPr/>
        </p:nvSpPr>
        <p:spPr>
          <a:xfrm>
            <a:off x="6955350" y="4805450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(Stasko, Görg, &amp; Liu, 2008)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106" name="Google Shape;1106;p69"/>
          <p:cNvGrpSpPr/>
          <p:nvPr/>
        </p:nvGrpSpPr>
        <p:grpSpPr>
          <a:xfrm>
            <a:off x="979150" y="1939768"/>
            <a:ext cx="5573000" cy="3014670"/>
            <a:chOff x="2989375" y="1425768"/>
            <a:chExt cx="5573000" cy="3014670"/>
          </a:xfrm>
        </p:grpSpPr>
        <p:pic>
          <p:nvPicPr>
            <p:cNvPr id="1107" name="Google Shape;1107;p69"/>
            <p:cNvPicPr preferRelativeResize="0"/>
            <p:nvPr/>
          </p:nvPicPr>
          <p:blipFill rotWithShape="1">
            <a:blip r:embed="rId3">
              <a:alphaModFix/>
            </a:blip>
            <a:srcRect b="0" l="0" r="0" t="63816"/>
            <a:stretch/>
          </p:blipFill>
          <p:spPr>
            <a:xfrm>
              <a:off x="4267625" y="1425768"/>
              <a:ext cx="4183424" cy="29356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8" name="Google Shape;1108;p69"/>
            <p:cNvSpPr/>
            <p:nvPr/>
          </p:nvSpPr>
          <p:spPr>
            <a:xfrm>
              <a:off x="3537125" y="3091075"/>
              <a:ext cx="730500" cy="393600"/>
            </a:xfrm>
            <a:prstGeom prst="wedgeRoundRectCallout">
              <a:avLst>
                <a:gd fmla="val 99281" name="adj1"/>
                <a:gd fmla="val 16959" name="adj2"/>
                <a:gd fmla="val 0" name="adj3"/>
              </a:avLst>
            </a:prstGeom>
            <a:solidFill>
              <a:srgbClr val="999999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</a:rPr>
                <a:t>文件</a:t>
              </a:r>
              <a:endParaRPr b="1" sz="1600">
                <a:solidFill>
                  <a:schemeClr val="lt1"/>
                </a:solidFill>
              </a:endParaRPr>
            </a:p>
          </p:txBody>
        </p:sp>
        <p:sp>
          <p:nvSpPr>
            <p:cNvPr id="1109" name="Google Shape;1109;p69"/>
            <p:cNvSpPr/>
            <p:nvPr/>
          </p:nvSpPr>
          <p:spPr>
            <a:xfrm>
              <a:off x="7196175" y="3787938"/>
              <a:ext cx="1366200" cy="652500"/>
            </a:xfrm>
            <a:prstGeom prst="wedgeRoundRectCallout">
              <a:avLst>
                <a:gd fmla="val -30201" name="adj1"/>
                <a:gd fmla="val -109711" name="adj2"/>
                <a:gd fmla="val 0" name="adj3"/>
              </a:avLst>
            </a:prstGeom>
            <a:solidFill>
              <a:srgbClr val="38761D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</a:rPr>
                <a:t>地名</a:t>
              </a:r>
              <a:endParaRPr b="1" sz="1600">
                <a:solidFill>
                  <a:schemeClr val="lt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Montego Bay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10" name="Google Shape;1110;p69"/>
            <p:cNvSpPr/>
            <p:nvPr/>
          </p:nvSpPr>
          <p:spPr>
            <a:xfrm>
              <a:off x="6932425" y="3030450"/>
              <a:ext cx="804900" cy="2712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FFFFFF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  <p:sp>
          <p:nvSpPr>
            <p:cNvPr id="1111" name="Google Shape;1111;p69"/>
            <p:cNvSpPr/>
            <p:nvPr/>
          </p:nvSpPr>
          <p:spPr>
            <a:xfrm>
              <a:off x="2989375" y="3717900"/>
              <a:ext cx="1427100" cy="548700"/>
            </a:xfrm>
            <a:prstGeom prst="wedgeRoundRectCallout">
              <a:avLst>
                <a:gd fmla="val 66691" name="adj1"/>
                <a:gd fmla="val -8971" name="adj2"/>
                <a:gd fmla="val 0" name="adj3"/>
              </a:avLst>
            </a:prstGeom>
            <a:solidFill>
              <a:srgbClr val="98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</a:rPr>
                <a:t>人物</a:t>
              </a:r>
              <a:endParaRPr b="1" sz="1600">
                <a:solidFill>
                  <a:schemeClr val="lt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Daniel Harris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12" name="Google Shape;1112;p69"/>
            <p:cNvSpPr/>
            <p:nvPr/>
          </p:nvSpPr>
          <p:spPr>
            <a:xfrm>
              <a:off x="4761400" y="3856650"/>
              <a:ext cx="804900" cy="2712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FFFFFF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</p:grpSp>
      <p:sp>
        <p:nvSpPr>
          <p:cNvPr id="1113" name="Google Shape;1113;p69"/>
          <p:cNvSpPr/>
          <p:nvPr/>
        </p:nvSpPr>
        <p:spPr>
          <a:xfrm>
            <a:off x="618025" y="800025"/>
            <a:ext cx="519025" cy="11047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114" name="Google Shape;1114;p69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多類型</a:t>
            </a:r>
            <a:endParaRPr b="1"/>
          </a:p>
        </p:txBody>
      </p:sp>
      <p:sp>
        <p:nvSpPr>
          <p:cNvPr id="1115" name="Google Shape;1115;p69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7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多類型</a:t>
            </a:r>
            <a:r>
              <a:rPr b="0" lang="en" sz="2400"/>
              <a:t>命名實體應用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Jigsaw文件瀏覽: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 View (4/4)</a:t>
            </a:r>
            <a:endParaRPr/>
          </a:p>
        </p:txBody>
      </p:sp>
      <p:sp>
        <p:nvSpPr>
          <p:cNvPr id="1121" name="Google Shape;1121;p7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2" name="Google Shape;1122;p70"/>
          <p:cNvSpPr txBox="1"/>
          <p:nvPr/>
        </p:nvSpPr>
        <p:spPr>
          <a:xfrm>
            <a:off x="6955350" y="4805450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(Stasko, Görg, &amp; Liu, 2008)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3" name="Google Shape;1123;p70"/>
          <p:cNvSpPr/>
          <p:nvPr/>
        </p:nvSpPr>
        <p:spPr>
          <a:xfrm>
            <a:off x="618025" y="800025"/>
            <a:ext cx="519025" cy="11047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124" name="Google Shape;1124;p70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多類型</a:t>
            </a:r>
            <a:endParaRPr b="1"/>
          </a:p>
        </p:txBody>
      </p:sp>
      <p:sp>
        <p:nvSpPr>
          <p:cNvPr id="1125" name="Google Shape;1125;p70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126" name="Google Shape;112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0000" y="0"/>
            <a:ext cx="4592893" cy="480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70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聖經中的</a:t>
            </a:r>
            <a:br>
              <a:rPr lang="en"/>
            </a:br>
            <a:r>
              <a:rPr lang="en" u="sng">
                <a:solidFill>
                  <a:srgbClr val="FF0000"/>
                </a:solidFill>
              </a:rPr>
              <a:t>該隱 (Cain)</a:t>
            </a:r>
            <a:r>
              <a:rPr lang="en"/>
              <a:t>與</a:t>
            </a:r>
            <a:r>
              <a:rPr lang="en" u="sng">
                <a:solidFill>
                  <a:srgbClr val="FF0000"/>
                </a:solidFill>
              </a:rPr>
              <a:t>亞伯(Abel)</a:t>
            </a:r>
            <a:br>
              <a:rPr lang="en" u="sng"/>
            </a:br>
            <a:endParaRPr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人物</a:t>
            </a:r>
            <a:r>
              <a:rPr lang="en"/>
              <a:t>、</a:t>
            </a:r>
            <a:r>
              <a:rPr lang="en">
                <a:solidFill>
                  <a:srgbClr val="0B7140"/>
                </a:solidFill>
              </a:rPr>
              <a:t>地名</a:t>
            </a:r>
            <a:r>
              <a:rPr lang="en"/>
              <a:t>、</a:t>
            </a:r>
            <a:r>
              <a:rPr lang="en">
                <a:solidFill>
                  <a:srgbClr val="FFFFFF"/>
                </a:solidFill>
                <a:highlight>
                  <a:srgbClr val="888888"/>
                </a:highlight>
              </a:rPr>
              <a:t>篇章(文件)</a:t>
            </a:r>
            <a:br>
              <a:rPr lang="en"/>
            </a:br>
            <a:r>
              <a:rPr lang="en"/>
              <a:t>社會網路關係圖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</p:txBody>
      </p:sp>
      <p:sp>
        <p:nvSpPr>
          <p:cNvPr id="1128" name="Google Shape;1128;p70"/>
          <p:cNvSpPr/>
          <p:nvPr/>
        </p:nvSpPr>
        <p:spPr>
          <a:xfrm>
            <a:off x="6322225" y="2356875"/>
            <a:ext cx="486600" cy="723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FFFFFF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71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Part 4.</a:t>
            </a:r>
            <a:endParaRPr b="0"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順序</a:t>
            </a:r>
            <a:r>
              <a:rPr lang="en"/>
              <a:t>分析</a:t>
            </a:r>
            <a:endParaRPr/>
          </a:p>
        </p:txBody>
      </p:sp>
      <p:sp>
        <p:nvSpPr>
          <p:cNvPr id="1134" name="Google Shape;1134;p7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7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Word Tree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單字樹</a:t>
            </a:r>
            <a:endParaRPr/>
          </a:p>
        </p:txBody>
      </p:sp>
      <p:sp>
        <p:nvSpPr>
          <p:cNvPr id="1140" name="Google Shape;1140;p7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1141" name="Google Shape;1141;p72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Martin Luther King演講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“I have a dream”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2" name="Google Shape;114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4800" y="1574675"/>
            <a:ext cx="4762500" cy="31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72"/>
          <p:cNvSpPr/>
          <p:nvPr/>
        </p:nvSpPr>
        <p:spPr>
          <a:xfrm>
            <a:off x="4394000" y="854475"/>
            <a:ext cx="1313700" cy="487500"/>
          </a:xfrm>
          <a:prstGeom prst="wedgeRoundRectCallout">
            <a:avLst>
              <a:gd fmla="val -45992" name="adj1"/>
              <a:gd fmla="val 8239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搜尋文字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144" name="Google Shape;1144;p72"/>
          <p:cNvSpPr/>
          <p:nvPr/>
        </p:nvSpPr>
        <p:spPr>
          <a:xfrm>
            <a:off x="1959100" y="3623700"/>
            <a:ext cx="1685700" cy="810900"/>
          </a:xfrm>
          <a:prstGeom prst="wedgeRoundRectCallout">
            <a:avLst>
              <a:gd fmla="val 81032" name="adj1"/>
              <a:gd fmla="val -6473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文字越大</a:t>
            </a:r>
            <a:br>
              <a:rPr b="1" lang="en" sz="1600">
                <a:solidFill>
                  <a:schemeClr val="lt1"/>
                </a:solidFill>
              </a:rPr>
            </a:br>
            <a:r>
              <a:rPr b="1" lang="en" sz="1600">
                <a:solidFill>
                  <a:schemeClr val="lt1"/>
                </a:solidFill>
              </a:rPr>
              <a:t>越常接續出現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145" name="Google Shape;1145;p72"/>
          <p:cNvSpPr txBox="1"/>
          <p:nvPr/>
        </p:nvSpPr>
        <p:spPr>
          <a:xfrm>
            <a:off x="6955350" y="4805450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(Viegas et al., 2007)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6" name="Google Shape;1146;p72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147" name="Google Shape;1147;p72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文字順序</a:t>
            </a:r>
            <a:endParaRPr b="1"/>
          </a:p>
        </p:txBody>
      </p:sp>
      <p:sp>
        <p:nvSpPr>
          <p:cNvPr id="1148" name="Google Shape;1148;p72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73"/>
          <p:cNvGrpSpPr/>
          <p:nvPr/>
        </p:nvGrpSpPr>
        <p:grpSpPr>
          <a:xfrm>
            <a:off x="3498900" y="1390150"/>
            <a:ext cx="5645101" cy="3741400"/>
            <a:chOff x="2614875" y="1390150"/>
            <a:chExt cx="5645101" cy="3741400"/>
          </a:xfrm>
        </p:grpSpPr>
        <p:pic>
          <p:nvPicPr>
            <p:cNvPr id="1154" name="Google Shape;1154;p73"/>
            <p:cNvPicPr preferRelativeResize="0"/>
            <p:nvPr/>
          </p:nvPicPr>
          <p:blipFill rotWithShape="1">
            <a:blip r:embed="rId3">
              <a:alphaModFix/>
            </a:blip>
            <a:srcRect b="0" l="22191" r="1021" t="1088"/>
            <a:stretch/>
          </p:blipFill>
          <p:spPr>
            <a:xfrm>
              <a:off x="2661350" y="1390150"/>
              <a:ext cx="5598626" cy="3741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5" name="Google Shape;1155;p73"/>
            <p:cNvSpPr/>
            <p:nvPr/>
          </p:nvSpPr>
          <p:spPr>
            <a:xfrm>
              <a:off x="2614875" y="1414588"/>
              <a:ext cx="1207800" cy="290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6" name="Google Shape;1156;p7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Phrase Nets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詞彙網路</a:t>
            </a:r>
            <a:endParaRPr/>
          </a:p>
        </p:txBody>
      </p:sp>
      <p:sp>
        <p:nvSpPr>
          <p:cNvPr id="1157" name="Google Shape;1157;p73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Voices of Homelessness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 Qualitative Database 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from Sisters Of The Road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8" name="Google Shape;1158;p7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9" name="Google Shape;1159;p73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160" name="Google Shape;1160;p73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文字順序</a:t>
            </a:r>
            <a:endParaRPr b="1"/>
          </a:p>
        </p:txBody>
      </p:sp>
      <p:sp>
        <p:nvSpPr>
          <p:cNvPr id="1161" name="Google Shape;1161;p73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162" name="Google Shape;1162;p73"/>
          <p:cNvSpPr/>
          <p:nvPr/>
        </p:nvSpPr>
        <p:spPr>
          <a:xfrm>
            <a:off x="1854650" y="2957875"/>
            <a:ext cx="1776300" cy="393600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[  ?  ] </a:t>
            </a:r>
            <a:r>
              <a:rPr lang="en" sz="1600">
                <a:solidFill>
                  <a:srgbClr val="FF0000"/>
                </a:solidFill>
              </a:rPr>
              <a:t>and</a:t>
            </a:r>
            <a:r>
              <a:rPr lang="en" sz="1600">
                <a:solidFill>
                  <a:schemeClr val="dk2"/>
                </a:solidFill>
              </a:rPr>
              <a:t> [ ?  ] 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163" name="Google Shape;1163;p73"/>
          <p:cNvSpPr txBox="1"/>
          <p:nvPr/>
        </p:nvSpPr>
        <p:spPr>
          <a:xfrm>
            <a:off x="5740800" y="4805450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(Ham, Wattenberg, &amp; Viégas,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4" name="Google Shape;1164;p73"/>
          <p:cNvSpPr/>
          <p:nvPr/>
        </p:nvSpPr>
        <p:spPr>
          <a:xfrm>
            <a:off x="7061500" y="1032025"/>
            <a:ext cx="1712400" cy="821100"/>
          </a:xfrm>
          <a:prstGeom prst="wedgeRoundRectCallout">
            <a:avLst>
              <a:gd fmla="val -777" name="adj1"/>
              <a:gd fmla="val 9265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文字越大：越常出現在文件中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165" name="Google Shape;1165;p73"/>
          <p:cNvSpPr/>
          <p:nvPr/>
        </p:nvSpPr>
        <p:spPr>
          <a:xfrm>
            <a:off x="1303800" y="4343375"/>
            <a:ext cx="2422500" cy="393600"/>
          </a:xfrm>
          <a:prstGeom prst="wedgeRoundRectCallout">
            <a:avLst>
              <a:gd fmla="val 102872" name="adj1"/>
              <a:gd fmla="val -1692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[ drug ] and [ alcohol ] 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166" name="Google Shape;1166;p73"/>
          <p:cNvSpPr txBox="1"/>
          <p:nvPr/>
        </p:nvSpPr>
        <p:spPr>
          <a:xfrm>
            <a:off x="4478750" y="4599600"/>
            <a:ext cx="91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[             ]</a:t>
            </a:r>
            <a:endParaRPr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7" name="Google Shape;1167;p73"/>
          <p:cNvSpPr txBox="1"/>
          <p:nvPr/>
        </p:nvSpPr>
        <p:spPr>
          <a:xfrm>
            <a:off x="4968925" y="3869325"/>
            <a:ext cx="134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[                      ]</a:t>
            </a:r>
            <a:endParaRPr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7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SparkClouds</a:t>
            </a:r>
            <a:br>
              <a:rPr lang="en"/>
            </a:br>
            <a:r>
              <a:rPr lang="en"/>
              <a:t>趨勢文字雲 (1/2)</a:t>
            </a:r>
            <a:endParaRPr/>
          </a:p>
        </p:txBody>
      </p:sp>
      <p:sp>
        <p:nvSpPr>
          <p:cNvPr id="1173" name="Google Shape;1173;p74"/>
          <p:cNvSpPr txBox="1"/>
          <p:nvPr>
            <p:ph idx="1" type="body"/>
          </p:nvPr>
        </p:nvSpPr>
        <p:spPr>
          <a:xfrm>
            <a:off x="1303800" y="1990050"/>
            <a:ext cx="15072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美國國情咨文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2001-2016</a:t>
            </a:r>
            <a:endParaRPr/>
          </a:p>
        </p:txBody>
      </p:sp>
      <p:sp>
        <p:nvSpPr>
          <p:cNvPr id="1174" name="Google Shape;1174;p7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5" name="Google Shape;1175;p74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176" name="Google Shape;1176;p74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文件順序</a:t>
            </a:r>
            <a:endParaRPr b="1"/>
          </a:p>
        </p:txBody>
      </p:sp>
      <p:sp>
        <p:nvSpPr>
          <p:cNvPr id="1177" name="Google Shape;1177;p74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178" name="Google Shape;1178;p74"/>
          <p:cNvPicPr preferRelativeResize="0"/>
          <p:nvPr/>
        </p:nvPicPr>
        <p:blipFill rotWithShape="1">
          <a:blip r:embed="rId3">
            <a:alphaModFix/>
          </a:blip>
          <a:srcRect b="0" l="467" r="0" t="27520"/>
          <a:stretch/>
        </p:blipFill>
        <p:spPr>
          <a:xfrm>
            <a:off x="2840550" y="2091150"/>
            <a:ext cx="6303451" cy="233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424" y="2789324"/>
            <a:ext cx="1934525" cy="12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0" name="Google Shape;1180;p74"/>
          <p:cNvSpPr txBox="1"/>
          <p:nvPr/>
        </p:nvSpPr>
        <p:spPr>
          <a:xfrm>
            <a:off x="5740800" y="4805450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(Lee et al., 2010)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7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SparkClouds</a:t>
            </a:r>
            <a:br>
              <a:rPr lang="en"/>
            </a:br>
            <a:r>
              <a:rPr lang="en"/>
              <a:t>趨勢文字雲</a:t>
            </a:r>
            <a:r>
              <a:rPr lang="en"/>
              <a:t> (2/2)</a:t>
            </a:r>
            <a:endParaRPr/>
          </a:p>
        </p:txBody>
      </p:sp>
      <p:sp>
        <p:nvSpPr>
          <p:cNvPr id="1186" name="Google Shape;1186;p75"/>
          <p:cNvSpPr txBox="1"/>
          <p:nvPr>
            <p:ph idx="1" type="body"/>
          </p:nvPr>
        </p:nvSpPr>
        <p:spPr>
          <a:xfrm>
            <a:off x="1303800" y="1990050"/>
            <a:ext cx="18588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Word Frequency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+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Sparkline</a:t>
            </a:r>
            <a:endParaRPr/>
          </a:p>
        </p:txBody>
      </p:sp>
      <p:sp>
        <p:nvSpPr>
          <p:cNvPr id="1187" name="Google Shape;1187;p7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8" name="Google Shape;1188;p75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189" name="Google Shape;1189;p75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文件順序</a:t>
            </a:r>
            <a:endParaRPr b="1"/>
          </a:p>
        </p:txBody>
      </p:sp>
      <p:sp>
        <p:nvSpPr>
          <p:cNvPr id="1190" name="Google Shape;1190;p75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grpSp>
        <p:nvGrpSpPr>
          <p:cNvPr id="1191" name="Google Shape;1191;p75"/>
          <p:cNvGrpSpPr/>
          <p:nvPr/>
        </p:nvGrpSpPr>
        <p:grpSpPr>
          <a:xfrm>
            <a:off x="3084450" y="2183084"/>
            <a:ext cx="5249850" cy="2155541"/>
            <a:chOff x="1559575" y="2214809"/>
            <a:chExt cx="5249850" cy="2155541"/>
          </a:xfrm>
        </p:grpSpPr>
        <p:pic>
          <p:nvPicPr>
            <p:cNvPr id="1192" name="Google Shape;1192;p75"/>
            <p:cNvPicPr preferRelativeResize="0"/>
            <p:nvPr/>
          </p:nvPicPr>
          <p:blipFill rotWithShape="1">
            <a:blip r:embed="rId3">
              <a:alphaModFix/>
            </a:blip>
            <a:srcRect b="0" l="10529" r="77314" t="83225"/>
            <a:stretch/>
          </p:blipFill>
          <p:spPr>
            <a:xfrm>
              <a:off x="2402499" y="2214809"/>
              <a:ext cx="2873725" cy="202102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93" name="Google Shape;1193;p75"/>
            <p:cNvCxnSpPr/>
            <p:nvPr/>
          </p:nvCxnSpPr>
          <p:spPr>
            <a:xfrm>
              <a:off x="3159100" y="4094875"/>
              <a:ext cx="16923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94" name="Google Shape;1194;p75"/>
            <p:cNvCxnSpPr/>
            <p:nvPr/>
          </p:nvCxnSpPr>
          <p:spPr>
            <a:xfrm rot="10800000">
              <a:off x="3159100" y="3567175"/>
              <a:ext cx="0" cy="5277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195" name="Google Shape;1195;p75"/>
            <p:cNvSpPr/>
            <p:nvPr/>
          </p:nvSpPr>
          <p:spPr>
            <a:xfrm>
              <a:off x="5209825" y="3726550"/>
              <a:ext cx="1599600" cy="643800"/>
            </a:xfrm>
            <a:prstGeom prst="wedgeRoundRectCallout">
              <a:avLst>
                <a:gd fmla="val -66664" name="adj1"/>
                <a:gd fmla="val 13043" name="adj2"/>
                <a:gd fmla="val 0" name="adj3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</a:rPr>
                <a:t>文件時間</a:t>
              </a:r>
              <a:endParaRPr b="1" sz="1600">
                <a:solidFill>
                  <a:schemeClr val="lt1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</a:rPr>
                <a:t>早期 ⇔ 近期</a:t>
              </a:r>
              <a:endParaRPr sz="1600">
                <a:solidFill>
                  <a:schemeClr val="lt1"/>
                </a:solidFill>
              </a:endParaRPr>
            </a:p>
          </p:txBody>
        </p:sp>
        <p:sp>
          <p:nvSpPr>
            <p:cNvPr id="1196" name="Google Shape;1196;p75"/>
            <p:cNvSpPr/>
            <p:nvPr/>
          </p:nvSpPr>
          <p:spPr>
            <a:xfrm>
              <a:off x="1559575" y="3051125"/>
              <a:ext cx="1241100" cy="1184700"/>
            </a:xfrm>
            <a:prstGeom prst="wedgeRoundRectCallout">
              <a:avLst>
                <a:gd fmla="val 71984" name="adj1"/>
                <a:gd fmla="val 4132" name="adj2"/>
                <a:gd fmla="val 0" name="adj3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</a:rPr>
                <a:t>詞彙頻率</a:t>
              </a:r>
              <a:endParaRPr b="1" sz="1600">
                <a:solidFill>
                  <a:schemeClr val="lt1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</a:rPr>
                <a:t>多</a:t>
              </a:r>
              <a:endParaRPr sz="1600">
                <a:solidFill>
                  <a:schemeClr val="lt1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</a:rPr>
                <a:t>⇕</a:t>
              </a:r>
              <a:endParaRPr sz="1600">
                <a:solidFill>
                  <a:schemeClr val="lt1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</a:rPr>
                <a:t>少</a:t>
              </a:r>
              <a:endParaRPr sz="1600">
                <a:solidFill>
                  <a:schemeClr val="lt1"/>
                </a:solidFill>
              </a:endParaRPr>
            </a:p>
          </p:txBody>
        </p:sp>
      </p:grpSp>
      <p:sp>
        <p:nvSpPr>
          <p:cNvPr id="1197" name="Google Shape;1197;p75"/>
          <p:cNvSpPr txBox="1"/>
          <p:nvPr/>
        </p:nvSpPr>
        <p:spPr>
          <a:xfrm>
            <a:off x="5740800" y="4805450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(Lee et al., 2010)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1"/>
          <p:cNvSpPr txBox="1"/>
          <p:nvPr>
            <p:ph idx="4294967295" type="body"/>
          </p:nvPr>
        </p:nvSpPr>
        <p:spPr>
          <a:xfrm>
            <a:off x="0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一山如畫對清江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一生心事向誰論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一見佳人便喜歡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今年好事一番新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心頭理曲強詞遮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去年百事頗相宜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田園價貫好商量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花開花謝在春風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彼此家居只一山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家道豊腴自飽溫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病患時時命蹇衰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陰裏詳看怪爾曹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蛩吟唧唧守孤幃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勞心汨汨竟何歸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與君夙昔結成冤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隨分堂前赴粥饘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憶昔蘭房分半釵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艱難險阻路蹊蹺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今年禾穀不如前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木有根荄水有源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北山門外好安居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一春風雨正瀟瀟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一朝無事忽遭官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三千法律八千文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子有三般不自由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世間萬物各有主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君今庚甲未亨通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君是山中萬戶侯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事端百出慮雖長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河渠傍路有高低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知君指擬是空華</a:t>
            </a:r>
            <a:endParaRPr sz="1050"/>
          </a:p>
        </p:txBody>
      </p:sp>
      <p:sp>
        <p:nvSpPr>
          <p:cNvPr id="458" name="Google Shape;458;p31"/>
          <p:cNvSpPr txBox="1"/>
          <p:nvPr>
            <p:ph idx="4294967295" type="body"/>
          </p:nvPr>
        </p:nvSpPr>
        <p:spPr>
          <a:xfrm>
            <a:off x="1143015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門裏團圓事事雙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十八灘頭說與君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誰知去後有多般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富貴榮華萃汝身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直欲欺官行路斜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若較今年時運衰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事到公庭彼此傷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貴賤窮通百歲中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如何似隔鬼門關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也須肚裏立乾坤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何須打瓦共鑽龜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舟中敵圖笑中刀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千里懸懸望信歸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疾病兼多是與非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今日相逢那得緣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何須妄想苦憂煎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而今忽把信音乖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南鳥孤飛依北巢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物價喧騰倍百年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君當自此究其原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若問終時慎厥初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千里行人去路遙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也是門衰墳未安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此事何如說與君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門庭蕭索冷如秋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一粒一毫君莫取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且向江頭作釣翁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信知騎馬勝騎牛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莫聽人言自主張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可歎長途日已西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底事茫茫未有涯</a:t>
            </a:r>
            <a:endParaRPr sz="1050"/>
          </a:p>
        </p:txBody>
      </p:sp>
      <p:sp>
        <p:nvSpPr>
          <p:cNvPr id="459" name="Google Shape;459;p31"/>
          <p:cNvSpPr txBox="1"/>
          <p:nvPr>
            <p:ph idx="4294967295" type="body"/>
          </p:nvPr>
        </p:nvSpPr>
        <p:spPr>
          <a:xfrm>
            <a:off x="2286031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誰料半途分折去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世事盡從流水去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人情冷暖君休訝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誰道機關難料處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一旦醜形臨月鏡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好把瓣香告神佛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縱使機關圖得勝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羨子榮華今已矣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日月如梭人易老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財多害己君當省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直教重見一陽復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藩籬剖破渾無事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等得榮華公子到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事到頭來渾似夢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好把經文多諷誦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主張門戶誠難事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痴心指望成連理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今日貴人曾識面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災數流行多疫癘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莫隨道路人閒話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堪笑包藏許多事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移寡就多君得計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改換陰陽移禍福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善惡兩途君自作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若逢牛鼠交承日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英雄豪傑自天生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玉兔重生應發跡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今朝馬上看山色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一著仙機君記取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縱有榮華好時節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牢把腳根踏實地</a:t>
            </a:r>
            <a:endParaRPr sz="1050"/>
          </a:p>
        </p:txBody>
      </p:sp>
      <p:sp>
        <p:nvSpPr>
          <p:cNvPr id="460" name="Google Shape;460;p31"/>
          <p:cNvSpPr txBox="1"/>
          <p:nvPr>
            <p:ph idx="4294967295" type="body"/>
          </p:nvPr>
        </p:nvSpPr>
        <p:spPr>
          <a:xfrm>
            <a:off x="3429046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空幃無語對銀缸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功名富貴等浮雲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歷涉應知行路難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到頭獨立轉傷神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身投憲網莫咨嗟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莫教福謝悔無追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定為後世子孫殃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到頭萬事總成空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許多勞碌不如閒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福有胚胎禍有門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始可求神仗佛持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一種天生惜羽毛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秋冬括括雨靡靡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何如休要用心機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祈求戶內保嬋娟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百歲安閒得幾年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到底誰知事不諧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相逢卻在夏秋交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一陽復後始安全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訟到終凶是至言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鱗鴻雖便莫修書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如何歸路轉無聊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勸君莫作等閒看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一生禍福此中分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萬事回春不用憂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也須步步循規矩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萬人頭上逞英雄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爭似騎牛得自由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紛紛鬧裏更思量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直須猴犬換金雞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善為善應永無差</a:t>
            </a:r>
            <a:endParaRPr sz="1050"/>
          </a:p>
        </p:txBody>
      </p:sp>
      <p:sp>
        <p:nvSpPr>
          <p:cNvPr id="461" name="Google Shape;461;p31"/>
          <p:cNvSpPr txBox="1"/>
          <p:nvPr>
            <p:ph idx="4294967295" type="body"/>
          </p:nvPr>
        </p:nvSpPr>
        <p:spPr>
          <a:xfrm>
            <a:off x="457206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門衰戶冷苦伶仃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兩家門戶各相當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春來雨水太連綿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乾亥來龍仔細看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崆峒城裏事如麻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捨舟遵路總相宜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萬人叢裏逞英豪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勤耕力作莫蹉跎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與君萬語復千言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箇中事緒更紛然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樽前無事且高歌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營為期望在春前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纔發君心天已知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一春萬事苦憂煎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一紙官書火急催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一般器用與人同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不分南北與西東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生前結得好緣姻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好將心地力耕耘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汝是人中最吉人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百千人面虎狼心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年來豐歉皆天數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佛說淘沙始見金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我曾許汝事和諧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奉公謹守莫欺心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知君袖內有驪珠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南販珍珠北販鹽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春夏纔過秋又冬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秋冬作事只尋常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假君財物自當還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喜鵲簷前報好音</a:t>
            </a:r>
            <a:endParaRPr sz="1050"/>
          </a:p>
        </p:txBody>
      </p:sp>
      <p:sp>
        <p:nvSpPr>
          <p:cNvPr id="462" name="Google Shape;462;p31"/>
          <p:cNvSpPr txBox="1"/>
          <p:nvPr>
            <p:ph idx="4294967295" type="body"/>
          </p:nvPr>
        </p:nvSpPr>
        <p:spPr>
          <a:xfrm>
            <a:off x="5715077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自嘆祈求不一靈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不是姻緣莫較量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入夏晴乾雨又愆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坎居午向自當安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無事如君有幾家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慎勿嬉遊逐貴兒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便欲飛騰霄漢高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衣食隨時安分過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祗欲平和雪爾冤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當局須知一著先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時未來時奈若何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誰料秋來又不然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何須問我決狐疑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夏裏營求始帖然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扁舟速下浪如雷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巧斲輪輿梓匠工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眼底昏昏耳似聾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一笑相逢情自親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彼此山頭總是墳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誤為誤作損精神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賴汝干戈用力深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自是今年旱較多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只緣君子不勞心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誰料修為汝自乖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自有亨通吉利臨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生不逢辰亦強圖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年來幾倍貨財添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紛紛謀慮攪心胸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春到門庭漸吉昌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謀賴心欺他自奸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知君千里欲歸心</a:t>
            </a:r>
            <a:endParaRPr sz="1050"/>
          </a:p>
        </p:txBody>
      </p:sp>
      <p:sp>
        <p:nvSpPr>
          <p:cNvPr id="463" name="Google Shape;463;p31"/>
          <p:cNvSpPr txBox="1"/>
          <p:nvPr>
            <p:ph idx="4294967295" type="body"/>
          </p:nvPr>
        </p:nvSpPr>
        <p:spPr>
          <a:xfrm>
            <a:off x="685809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幸有祖宗陰騭在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直待春風好消息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節氣直交三伏始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若移丑艮陰陽逆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勸汝不須勤致禱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一夜樽前兄與弟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爭奈承流風未便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縱使經商收倍利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訟則終凶君記取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長舌婦人休酷聽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白馬渡江嘶日暮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直遇清江貴公子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願子改圖從孝悌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更遇秋成冬至後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雖然目下多驚險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凡事有緣且隨分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熟讀黃庭經一卷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相當人物無高下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陰地不如心地好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堅牢一念酬香願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得勝回時秋漸老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與子定期三日內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榮華總得詩書效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但改新圖莫依舊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目下營求且休矣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可歎頭顱已如許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勸君止此求田舍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貴人垂手來相援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千里信音符遠望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幸有高臺明月鏡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繡幃重結鴛鴦帶</a:t>
            </a:r>
            <a:endParaRPr sz="1050"/>
          </a:p>
        </p:txBody>
      </p:sp>
      <p:sp>
        <p:nvSpPr>
          <p:cNvPr id="464" name="Google Shape;464;p31"/>
          <p:cNvSpPr txBox="1"/>
          <p:nvPr>
            <p:ph idx="4294967295" type="body"/>
          </p:nvPr>
        </p:nvSpPr>
        <p:spPr>
          <a:xfrm>
            <a:off x="800112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香煙未斷續螟蛉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卻調琴瑟向蘭房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喜逢滂沛足田園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門戶凋零家道難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徒勞生事苦咨嗟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明朝仇敵又相隨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青燈黃卷且勤勞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不如逐歲廩禾多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試於清夜把心捫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力行禮義要心堅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虎頭城裏看巍峨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一生活計始安全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不愁家室不相宜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恰如騎鶴與腰纏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保汝平安去復回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秋冬方遇主人翁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不論貴賤與窮通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得意休論富與貧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修為到底卻輸君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富貴榮華萃汝身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虎頭城裏喜相尋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田疇霑足雨滂沱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妙裏工夫仔細尋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營謀應得稱心懷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秋期與子定佳音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而今方得貴人扶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心欲多時何日厭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休把私心情意濃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萱堂快樂未渠央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請來對照破機關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葉落霜飛寒色侵</a:t>
            </a:r>
            <a:endParaRPr sz="1050"/>
          </a:p>
        </p:txBody>
      </p:sp>
      <p:sp>
        <p:nvSpPr>
          <p:cNvPr id="465" name="Google Shape;465;p31"/>
          <p:cNvSpPr/>
          <p:nvPr/>
        </p:nvSpPr>
        <p:spPr>
          <a:xfrm>
            <a:off x="8735525" y="4802825"/>
            <a:ext cx="261900" cy="261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76"/>
          <p:cNvSpPr txBox="1"/>
          <p:nvPr>
            <p:ph type="title"/>
          </p:nvPr>
        </p:nvSpPr>
        <p:spPr>
          <a:xfrm>
            <a:off x="1303800" y="345600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與</a:t>
            </a:r>
            <a:r>
              <a:rPr lang="en"/>
              <a:t>「手錶」相關詞彙的時間變化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3" name="Google Shape;1203;p76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4" name="Google Shape;1204;p7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5" name="Google Shape;1205;p76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206" name="Google Shape;1206;p76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文件順序</a:t>
            </a:r>
            <a:endParaRPr b="1"/>
          </a:p>
        </p:txBody>
      </p:sp>
      <p:sp>
        <p:nvSpPr>
          <p:cNvPr id="1207" name="Google Shape;1207;p76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208" name="Google Shape;1208;p76"/>
          <p:cNvSpPr txBox="1"/>
          <p:nvPr/>
        </p:nvSpPr>
        <p:spPr>
          <a:xfrm>
            <a:off x="5740800" y="4805450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修改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自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宋吉永, 陳姿穎, 尹相志, 2013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209" name="Google Shape;1209;p76"/>
          <p:cNvGraphicFramePr/>
          <p:nvPr/>
        </p:nvGraphicFramePr>
        <p:xfrm>
          <a:off x="1303800" y="923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{4778A5E7-6531-43A7-8750-66BDF094A20B}</a:tableStyleId>
              </a:tblPr>
              <a:tblGrid>
                <a:gridCol w="454075"/>
                <a:gridCol w="686400"/>
                <a:gridCol w="686400"/>
                <a:gridCol w="686400"/>
                <a:gridCol w="686400"/>
                <a:gridCol w="686400"/>
                <a:gridCol w="686400"/>
                <a:gridCol w="675825"/>
              </a:tblGrid>
              <a:tr h="209425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相關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排行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2008年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上半年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2008年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下半年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2009年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上半年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2009年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下半年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2010年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上半年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2010年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下半年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2011年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上半年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</a:tr>
              <a:tr h="3807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相關詞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相關詞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相關詞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相關詞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相關詞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相關詞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相關詞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設計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設計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設計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設計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設計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設計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設計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禮物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禮物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禮物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名牌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風格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商品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商品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品牌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品牌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名牌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品牌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品牌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風格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風格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風格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機能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品牌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禮物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商品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禮物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品牌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商品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商品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風格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風格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禮物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品牌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價格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名牌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價格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機能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價格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價格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機能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名牌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玻璃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名牌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商品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機能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名牌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代言人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禮物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數字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數字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價格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商品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機能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價格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感覺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機能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玻璃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高級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玻璃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感覺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外殼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顏色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樣式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風格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數字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數字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數字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名牌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重點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</a:tbl>
          </a:graphicData>
        </a:graphic>
      </p:graphicFrame>
      <p:sp>
        <p:nvSpPr>
          <p:cNvPr id="1210" name="Google Shape;1210;p76"/>
          <p:cNvSpPr/>
          <p:nvPr/>
        </p:nvSpPr>
        <p:spPr>
          <a:xfrm>
            <a:off x="1805200" y="2405825"/>
            <a:ext cx="4705475" cy="1632650"/>
          </a:xfrm>
          <a:custGeom>
            <a:rect b="b" l="l" r="r" t="t"/>
            <a:pathLst>
              <a:path extrusionOk="0" h="65306" w="188219">
                <a:moveTo>
                  <a:pt x="0" y="0"/>
                </a:moveTo>
                <a:lnTo>
                  <a:pt x="77783" y="0"/>
                </a:lnTo>
                <a:lnTo>
                  <a:pt x="82562" y="26282"/>
                </a:lnTo>
                <a:lnTo>
                  <a:pt x="106454" y="26282"/>
                </a:lnTo>
                <a:lnTo>
                  <a:pt x="109905" y="39555"/>
                </a:lnTo>
                <a:lnTo>
                  <a:pt x="133797" y="39555"/>
                </a:lnTo>
                <a:lnTo>
                  <a:pt x="136983" y="25220"/>
                </a:lnTo>
                <a:lnTo>
                  <a:pt x="160610" y="25220"/>
                </a:lnTo>
                <a:lnTo>
                  <a:pt x="163796" y="65306"/>
                </a:lnTo>
                <a:lnTo>
                  <a:pt x="188219" y="65306"/>
                </a:ln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11" name="Google Shape;1211;p76"/>
          <p:cNvSpPr/>
          <p:nvPr/>
        </p:nvSpPr>
        <p:spPr>
          <a:xfrm>
            <a:off x="1791925" y="2432375"/>
            <a:ext cx="4738650" cy="2495425"/>
          </a:xfrm>
          <a:custGeom>
            <a:rect b="b" l="l" r="r" t="t"/>
            <a:pathLst>
              <a:path extrusionOk="0" h="99817" w="189546">
                <a:moveTo>
                  <a:pt x="0" y="25220"/>
                </a:moveTo>
                <a:lnTo>
                  <a:pt x="24689" y="25220"/>
                </a:lnTo>
                <a:lnTo>
                  <a:pt x="27609" y="99817"/>
                </a:lnTo>
                <a:lnTo>
                  <a:pt x="50440" y="99817"/>
                </a:lnTo>
                <a:lnTo>
                  <a:pt x="54687" y="37432"/>
                </a:lnTo>
                <a:lnTo>
                  <a:pt x="106719" y="37432"/>
                </a:lnTo>
                <a:lnTo>
                  <a:pt x="109905" y="0"/>
                </a:lnTo>
                <a:lnTo>
                  <a:pt x="134328" y="0"/>
                </a:lnTo>
                <a:lnTo>
                  <a:pt x="138045" y="13008"/>
                </a:lnTo>
                <a:lnTo>
                  <a:pt x="189546" y="13008"/>
                </a:lnTo>
              </a:path>
            </a:pathLst>
          </a:cu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12" name="Google Shape;1212;p76"/>
          <p:cNvSpPr/>
          <p:nvPr/>
        </p:nvSpPr>
        <p:spPr>
          <a:xfrm>
            <a:off x="6895575" y="3608425"/>
            <a:ext cx="1599600" cy="643800"/>
          </a:xfrm>
          <a:prstGeom prst="wedgeRoundRectCallout">
            <a:avLst>
              <a:gd fmla="val -66664" name="adj1"/>
              <a:gd fmla="val 13043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</a:rPr>
              <a:t>人們逐漸不把</a:t>
            </a:r>
            <a:br>
              <a:rPr b="1" lang="en" sz="1600">
                <a:solidFill>
                  <a:schemeClr val="dk2"/>
                </a:solidFill>
              </a:rPr>
            </a:br>
            <a:r>
              <a:rPr b="1" lang="en" sz="1600">
                <a:solidFill>
                  <a:schemeClr val="dk2"/>
                </a:solidFill>
              </a:rPr>
              <a:t>手錶作為禮物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213" name="Google Shape;1213;p76"/>
          <p:cNvSpPr/>
          <p:nvPr/>
        </p:nvSpPr>
        <p:spPr>
          <a:xfrm>
            <a:off x="6895575" y="2150475"/>
            <a:ext cx="1599600" cy="973200"/>
          </a:xfrm>
          <a:prstGeom prst="wedgeRoundRectCallout">
            <a:avLst>
              <a:gd fmla="val -66664" name="adj1"/>
              <a:gd fmla="val 13043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</a:rPr>
              <a:t>手錶的風格與品牌逐漸為人重視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214" name="Google Shape;1214;p76"/>
          <p:cNvSpPr/>
          <p:nvPr/>
        </p:nvSpPr>
        <p:spPr>
          <a:xfrm>
            <a:off x="1851650" y="2734350"/>
            <a:ext cx="4665650" cy="637125"/>
          </a:xfrm>
          <a:custGeom>
            <a:rect b="b" l="l" r="r" t="t"/>
            <a:pathLst>
              <a:path extrusionOk="0" h="25485" w="186626">
                <a:moveTo>
                  <a:pt x="0" y="266"/>
                </a:moveTo>
                <a:lnTo>
                  <a:pt x="48316" y="266"/>
                </a:lnTo>
                <a:lnTo>
                  <a:pt x="52298" y="13274"/>
                </a:lnTo>
                <a:lnTo>
                  <a:pt x="76456" y="13274"/>
                </a:lnTo>
                <a:lnTo>
                  <a:pt x="80438" y="0"/>
                </a:lnTo>
                <a:lnTo>
                  <a:pt x="131143" y="0"/>
                </a:lnTo>
                <a:lnTo>
                  <a:pt x="134860" y="25485"/>
                </a:lnTo>
                <a:lnTo>
                  <a:pt x="156628" y="25485"/>
                </a:lnTo>
                <a:lnTo>
                  <a:pt x="162734" y="12212"/>
                </a:lnTo>
                <a:lnTo>
                  <a:pt x="186626" y="12212"/>
                </a:ln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9" name="Google Shape;121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13509"/>
            <a:ext cx="9144003" cy="2262533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Google Shape;1220;p7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Parallel Tag Clouds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並列文字雲：G</a:t>
            </a:r>
            <a:r>
              <a:rPr baseline="30000" lang="en"/>
              <a:t>2</a:t>
            </a:r>
            <a:r>
              <a:rPr lang="en"/>
              <a:t>分數的應用 (1/2)</a:t>
            </a:r>
            <a:endParaRPr/>
          </a:p>
        </p:txBody>
      </p:sp>
      <p:sp>
        <p:nvSpPr>
          <p:cNvPr id="1221" name="Google Shape;1221;p77"/>
          <p:cNvSpPr txBox="1"/>
          <p:nvPr>
            <p:ph idx="1" type="body"/>
          </p:nvPr>
        </p:nvSpPr>
        <p:spPr>
          <a:xfrm>
            <a:off x="1303800" y="1524875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法院案件記錄中，專利(patent)一詞</a:t>
            </a:r>
            <a:r>
              <a:rPr lang="en" u="sng">
                <a:solidFill>
                  <a:srgbClr val="FF0000"/>
                </a:solidFill>
              </a:rPr>
              <a:t>重要性</a:t>
            </a:r>
            <a:r>
              <a:rPr lang="en"/>
              <a:t>的轉變</a:t>
            </a:r>
            <a:endParaRPr/>
          </a:p>
        </p:txBody>
      </p:sp>
      <p:sp>
        <p:nvSpPr>
          <p:cNvPr id="1222" name="Google Shape;1222;p77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223" name="Google Shape;1223;p77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文件順序</a:t>
            </a:r>
            <a:endParaRPr b="1"/>
          </a:p>
        </p:txBody>
      </p:sp>
      <p:sp>
        <p:nvSpPr>
          <p:cNvPr id="1224" name="Google Shape;1224;p77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225" name="Google Shape;1225;p77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(Collins, Viegas, &amp; Wattenberg,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26" name="Google Shape;1226;p77"/>
          <p:cNvSpPr/>
          <p:nvPr/>
        </p:nvSpPr>
        <p:spPr>
          <a:xfrm>
            <a:off x="6537200" y="1377125"/>
            <a:ext cx="2097300" cy="643800"/>
          </a:xfrm>
          <a:prstGeom prst="wedgeRoundRectCallout">
            <a:avLst>
              <a:gd fmla="val 22783" name="adj1"/>
              <a:gd fmla="val 78860" name="adj2"/>
              <a:gd fmla="val 0" name="adj3"/>
            </a:avLst>
          </a:prstGeom>
          <a:solidFill>
            <a:srgbClr val="666666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黑字: 詞頻高於預期次數 (特別常見)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227" name="Google Shape;1227;p77"/>
          <p:cNvSpPr/>
          <p:nvPr/>
        </p:nvSpPr>
        <p:spPr>
          <a:xfrm>
            <a:off x="1373775" y="1927950"/>
            <a:ext cx="2097300" cy="643800"/>
          </a:xfrm>
          <a:prstGeom prst="wedgeRoundRectCallout">
            <a:avLst>
              <a:gd fmla="val 10442" name="adj1"/>
              <a:gd fmla="val 15979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紅字</a:t>
            </a:r>
            <a:r>
              <a:rPr b="1" lang="en" sz="1600">
                <a:solidFill>
                  <a:schemeClr val="lt1"/>
                </a:solidFill>
              </a:rPr>
              <a:t>: 詞頻低於預期次數 (特別</a:t>
            </a:r>
            <a:r>
              <a:rPr b="1" lang="en" sz="1600">
                <a:solidFill>
                  <a:schemeClr val="lt1"/>
                </a:solidFill>
              </a:rPr>
              <a:t>罕見</a:t>
            </a:r>
            <a:r>
              <a:rPr b="1" lang="en" sz="1600">
                <a:solidFill>
                  <a:schemeClr val="lt1"/>
                </a:solidFill>
              </a:rPr>
              <a:t>)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228" name="Google Shape;1228;p77"/>
          <p:cNvSpPr/>
          <p:nvPr/>
        </p:nvSpPr>
        <p:spPr>
          <a:xfrm rot="10800000">
            <a:off x="3344525" y="4572725"/>
            <a:ext cx="2722500" cy="335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9" name="Google Shape;1229;p77"/>
          <p:cNvSpPr txBox="1"/>
          <p:nvPr/>
        </p:nvSpPr>
        <p:spPr>
          <a:xfrm>
            <a:off x="2238475" y="4540025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A86E8"/>
                </a:solidFill>
              </a:rPr>
              <a:t>早期記錄</a:t>
            </a:r>
            <a:endParaRPr sz="1600">
              <a:solidFill>
                <a:srgbClr val="4A86E8"/>
              </a:solidFill>
            </a:endParaRPr>
          </a:p>
        </p:txBody>
      </p:sp>
      <p:sp>
        <p:nvSpPr>
          <p:cNvPr id="1230" name="Google Shape;1230;p77"/>
          <p:cNvSpPr txBox="1"/>
          <p:nvPr/>
        </p:nvSpPr>
        <p:spPr>
          <a:xfrm>
            <a:off x="6067025" y="4540025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A86E8"/>
                </a:solidFill>
              </a:rPr>
              <a:t>近期記錄</a:t>
            </a:r>
            <a:endParaRPr sz="1600">
              <a:solidFill>
                <a:srgbClr val="4A86E8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5" name="Google Shape;123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13509"/>
            <a:ext cx="9144003" cy="2262533"/>
          </a:xfrm>
          <a:prstGeom prst="rect">
            <a:avLst/>
          </a:prstGeom>
          <a:noFill/>
          <a:ln>
            <a:noFill/>
          </a:ln>
        </p:spPr>
      </p:pic>
      <p:sp>
        <p:nvSpPr>
          <p:cNvPr id="1236" name="Google Shape;1236;p7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Parallel Tag Clouds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並列文字雲：G</a:t>
            </a:r>
            <a:r>
              <a:rPr baseline="30000" lang="en"/>
              <a:t>2</a:t>
            </a:r>
            <a:r>
              <a:rPr lang="en"/>
              <a:t>分數的應用 (2/2)</a:t>
            </a:r>
            <a:endParaRPr/>
          </a:p>
        </p:txBody>
      </p:sp>
      <p:sp>
        <p:nvSpPr>
          <p:cNvPr id="1237" name="Google Shape;1237;p78"/>
          <p:cNvSpPr txBox="1"/>
          <p:nvPr>
            <p:ph idx="1" type="body"/>
          </p:nvPr>
        </p:nvSpPr>
        <p:spPr>
          <a:xfrm>
            <a:off x="1303800" y="1524875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法院案件記錄中，專利(patent)一詞的轉變</a:t>
            </a:r>
            <a:endParaRPr/>
          </a:p>
        </p:txBody>
      </p:sp>
      <p:sp>
        <p:nvSpPr>
          <p:cNvPr id="1238" name="Google Shape;1238;p78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239" name="Google Shape;1239;p78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文件順序</a:t>
            </a:r>
            <a:endParaRPr b="1"/>
          </a:p>
        </p:txBody>
      </p:sp>
      <p:sp>
        <p:nvSpPr>
          <p:cNvPr id="1240" name="Google Shape;1240;p78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241" name="Google Shape;1241;p78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(Collins, Viegas, &amp; Wattenberg,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2" name="Google Shape;1242;p78"/>
          <p:cNvSpPr/>
          <p:nvPr/>
        </p:nvSpPr>
        <p:spPr>
          <a:xfrm rot="10800000">
            <a:off x="3344525" y="4572725"/>
            <a:ext cx="2722500" cy="335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3" name="Google Shape;1243;p78"/>
          <p:cNvSpPr txBox="1"/>
          <p:nvPr/>
        </p:nvSpPr>
        <p:spPr>
          <a:xfrm>
            <a:off x="2238475" y="4540025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A86E8"/>
                </a:solidFill>
              </a:rPr>
              <a:t>早期記錄</a:t>
            </a:r>
            <a:endParaRPr sz="1600">
              <a:solidFill>
                <a:srgbClr val="4A86E8"/>
              </a:solidFill>
            </a:endParaRPr>
          </a:p>
        </p:txBody>
      </p:sp>
      <p:sp>
        <p:nvSpPr>
          <p:cNvPr id="1244" name="Google Shape;1244;p78"/>
          <p:cNvSpPr txBox="1"/>
          <p:nvPr/>
        </p:nvSpPr>
        <p:spPr>
          <a:xfrm>
            <a:off x="6067025" y="4540025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A86E8"/>
                </a:solidFill>
              </a:rPr>
              <a:t>近期記錄</a:t>
            </a:r>
            <a:endParaRPr sz="1600">
              <a:solidFill>
                <a:srgbClr val="4A86E8"/>
              </a:solidFill>
            </a:endParaRPr>
          </a:p>
        </p:txBody>
      </p:sp>
      <p:sp>
        <p:nvSpPr>
          <p:cNvPr id="1245" name="Google Shape;1245;p78"/>
          <p:cNvSpPr/>
          <p:nvPr/>
        </p:nvSpPr>
        <p:spPr>
          <a:xfrm>
            <a:off x="7088050" y="3928925"/>
            <a:ext cx="1851600" cy="643800"/>
          </a:xfrm>
          <a:prstGeom prst="wedgeRoundRectCallout">
            <a:avLst>
              <a:gd fmla="val 9501" name="adj1"/>
              <a:gd fmla="val -7930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專利訴訟在近期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明顯變多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0" name="Google Shape;1250;p79"/>
          <p:cNvPicPr preferRelativeResize="0"/>
          <p:nvPr/>
        </p:nvPicPr>
        <p:blipFill rotWithShape="1">
          <a:blip r:embed="rId3">
            <a:alphaModFix/>
          </a:blip>
          <a:srcRect b="0" l="33733" r="23861" t="0"/>
          <a:stretch/>
        </p:blipFill>
        <p:spPr>
          <a:xfrm flipH="1">
            <a:off x="7414550" y="1920788"/>
            <a:ext cx="1196050" cy="282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p7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0000"/>
                </a:solidFill>
              </a:rPr>
              <a:t>LDA</a:t>
            </a:r>
            <a:r>
              <a:rPr lang="en" u="sng">
                <a:solidFill>
                  <a:srgbClr val="FF0000"/>
                </a:solidFill>
              </a:rPr>
              <a:t>主題</a:t>
            </a:r>
            <a:r>
              <a:rPr lang="en"/>
              <a:t>在不同時期的轉變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分析北美圖書資訊學系博士論文的內容</a:t>
            </a:r>
            <a:endParaRPr b="0" sz="2400"/>
          </a:p>
        </p:txBody>
      </p:sp>
      <p:sp>
        <p:nvSpPr>
          <p:cNvPr id="1252" name="Google Shape;1252;p79"/>
          <p:cNvSpPr txBox="1"/>
          <p:nvPr>
            <p:ph idx="1" type="body"/>
          </p:nvPr>
        </p:nvSpPr>
        <p:spPr>
          <a:xfrm>
            <a:off x="7704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圖書館員核心知識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「分類編目」的改變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1930: 主題詞表</a:t>
            </a:r>
            <a:br>
              <a:rPr lang="en"/>
            </a:br>
            <a:r>
              <a:rPr lang="en"/>
              <a:t>1970: 索引典</a:t>
            </a:r>
            <a:br>
              <a:rPr lang="en"/>
            </a:br>
            <a:r>
              <a:rPr lang="en"/>
              <a:t>1990: 多媒體檢索</a:t>
            </a:r>
            <a:br>
              <a:rPr lang="en"/>
            </a:br>
            <a:r>
              <a:rPr lang="en"/>
              <a:t>2000: 分類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3" name="Google Shape;1253;p7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54" name="Google Shape;125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1475" y="1990050"/>
            <a:ext cx="4581350" cy="268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79"/>
          <p:cNvSpPr/>
          <p:nvPr/>
        </p:nvSpPr>
        <p:spPr>
          <a:xfrm>
            <a:off x="2906350" y="4240950"/>
            <a:ext cx="693600" cy="290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256" name="Google Shape;1256;p79"/>
          <p:cNvSpPr/>
          <p:nvPr/>
        </p:nvSpPr>
        <p:spPr>
          <a:xfrm>
            <a:off x="6616325" y="4240950"/>
            <a:ext cx="693600" cy="290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257" name="Google Shape;1257;p79"/>
          <p:cNvSpPr/>
          <p:nvPr/>
        </p:nvSpPr>
        <p:spPr>
          <a:xfrm>
            <a:off x="3822225" y="3875925"/>
            <a:ext cx="693600" cy="290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258" name="Google Shape;1258;p79"/>
          <p:cNvSpPr/>
          <p:nvPr/>
        </p:nvSpPr>
        <p:spPr>
          <a:xfrm>
            <a:off x="5667250" y="4240950"/>
            <a:ext cx="693600" cy="290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cxnSp>
        <p:nvCxnSpPr>
          <p:cNvPr id="1259" name="Google Shape;1259;p79"/>
          <p:cNvCxnSpPr>
            <a:stCxn id="1255" idx="3"/>
            <a:endCxn id="1257" idx="1"/>
          </p:cNvCxnSpPr>
          <p:nvPr/>
        </p:nvCxnSpPr>
        <p:spPr>
          <a:xfrm flipH="1" rot="10800000">
            <a:off x="3599950" y="4021200"/>
            <a:ext cx="222300" cy="365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60" name="Google Shape;1260;p79"/>
          <p:cNvCxnSpPr>
            <a:stCxn id="1258" idx="3"/>
            <a:endCxn id="1256" idx="1"/>
          </p:cNvCxnSpPr>
          <p:nvPr/>
        </p:nvCxnSpPr>
        <p:spPr>
          <a:xfrm>
            <a:off x="6360850" y="4386300"/>
            <a:ext cx="2556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61" name="Google Shape;1261;p79"/>
          <p:cNvSpPr txBox="1"/>
          <p:nvPr/>
        </p:nvSpPr>
        <p:spPr>
          <a:xfrm>
            <a:off x="6085925" y="4846025"/>
            <a:ext cx="26400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(Sugimoto, Li, Russell, Finlay, &amp; Ding, 2011)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2" name="Google Shape;1262;p79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263" name="Google Shape;1263;p79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主題</a:t>
            </a:r>
            <a:endParaRPr b="1"/>
          </a:p>
        </p:txBody>
      </p:sp>
      <p:sp>
        <p:nvSpPr>
          <p:cNvPr id="1264" name="Google Shape;1264;p79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8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ThemeRiver</a:t>
            </a:r>
            <a:r>
              <a:rPr baseline="30000" lang="en" sz="2400"/>
              <a:t>TM</a:t>
            </a:r>
            <a:endParaRPr baseline="3000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主題流</a:t>
            </a:r>
            <a:br>
              <a:rPr lang="en"/>
            </a:br>
            <a:r>
              <a:rPr b="0" lang="en" sz="2400"/>
              <a:t>主題在時序上</a:t>
            </a:r>
            <a:br>
              <a:rPr b="0" lang="en" sz="2400"/>
            </a:br>
            <a:r>
              <a:rPr b="0" lang="en" sz="2400"/>
              <a:t>的變化</a:t>
            </a:r>
            <a:endParaRPr b="0" sz="2400"/>
          </a:p>
        </p:txBody>
      </p:sp>
      <p:sp>
        <p:nvSpPr>
          <p:cNvPr id="1270" name="Google Shape;1270;p80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(Havre, Hetzler, &amp; Nowell, 2000)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1" name="Google Shape;1271;p8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72" name="Google Shape;127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7399" y="856100"/>
            <a:ext cx="5058825" cy="35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3" name="Google Shape;1273;p80"/>
          <p:cNvSpPr/>
          <p:nvPr/>
        </p:nvSpPr>
        <p:spPr>
          <a:xfrm>
            <a:off x="2300300" y="4174500"/>
            <a:ext cx="1367100" cy="643800"/>
          </a:xfrm>
          <a:prstGeom prst="wedgeRoundRectCallout">
            <a:avLst>
              <a:gd fmla="val 61475" name="adj1"/>
              <a:gd fmla="val -5772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新聞時間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274" name="Google Shape;1274;p80"/>
          <p:cNvSpPr txBox="1"/>
          <p:nvPr>
            <p:ph idx="1" type="body"/>
          </p:nvPr>
        </p:nvSpPr>
        <p:spPr>
          <a:xfrm>
            <a:off x="1303800" y="2352725"/>
            <a:ext cx="7030500" cy="21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美聯社新聞</a:t>
            </a:r>
            <a:br>
              <a:rPr lang="en"/>
            </a:br>
            <a:r>
              <a:rPr lang="en"/>
              <a:t>1990年7月至8月之間</a:t>
            </a:r>
            <a:endParaRPr/>
          </a:p>
        </p:txBody>
      </p:sp>
      <p:sp>
        <p:nvSpPr>
          <p:cNvPr id="1275" name="Google Shape;1275;p80"/>
          <p:cNvSpPr/>
          <p:nvPr/>
        </p:nvSpPr>
        <p:spPr>
          <a:xfrm>
            <a:off x="5066575" y="158600"/>
            <a:ext cx="2260500" cy="508200"/>
          </a:xfrm>
          <a:prstGeom prst="wedgeRoundRectCallout">
            <a:avLst>
              <a:gd fmla="val 30033" name="adj1"/>
              <a:gd fmla="val 99643" name="adj2"/>
              <a:gd fmla="val 0" name="adj3"/>
            </a:avLst>
          </a:prstGeom>
          <a:solidFill>
            <a:schemeClr val="accent5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現實事件：油價上漲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276" name="Google Shape;1276;p80"/>
          <p:cNvSpPr/>
          <p:nvPr/>
        </p:nvSpPr>
        <p:spPr>
          <a:xfrm>
            <a:off x="5066575" y="3261350"/>
            <a:ext cx="1797300" cy="441300"/>
          </a:xfrm>
          <a:prstGeom prst="wedgeRoundRectCallout">
            <a:avLst>
              <a:gd fmla="val 39898" name="adj1"/>
              <a:gd fmla="val -10776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主題 (文件數)</a:t>
            </a:r>
            <a:endParaRPr sz="1600">
              <a:solidFill>
                <a:schemeClr val="lt1"/>
              </a:solidFill>
            </a:endParaRPr>
          </a:p>
        </p:txBody>
      </p:sp>
      <p:cxnSp>
        <p:nvCxnSpPr>
          <p:cNvPr id="1277" name="Google Shape;1277;p80"/>
          <p:cNvCxnSpPr/>
          <p:nvPr/>
        </p:nvCxnSpPr>
        <p:spPr>
          <a:xfrm>
            <a:off x="6696500" y="1284225"/>
            <a:ext cx="0" cy="2993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ashDot"/>
            <a:round/>
            <a:headEnd len="med" w="med" type="none"/>
            <a:tailEnd len="med" w="med" type="none"/>
          </a:ln>
        </p:spPr>
      </p:cxnSp>
      <p:sp>
        <p:nvSpPr>
          <p:cNvPr id="1278" name="Google Shape;1278;p80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279" name="Google Shape;1279;p80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主題</a:t>
            </a:r>
            <a:endParaRPr b="1"/>
          </a:p>
        </p:txBody>
      </p:sp>
      <p:sp>
        <p:nvSpPr>
          <p:cNvPr id="1280" name="Google Shape;1280;p80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8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TIARA 自動反應的文本洞察分析</a:t>
            </a:r>
            <a:br>
              <a:rPr lang="en"/>
            </a:br>
            <a:r>
              <a:rPr b="0" lang="en" sz="2400" u="sng">
                <a:solidFill>
                  <a:srgbClr val="FF0000"/>
                </a:solidFill>
              </a:rPr>
              <a:t>LDA主題</a:t>
            </a:r>
            <a:r>
              <a:rPr b="0" lang="en" sz="2400"/>
              <a:t>在不同時序的關鍵字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6" name="Google Shape;1286;p81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醫學中心</a:t>
            </a:r>
            <a:r>
              <a:rPr lang="en"/>
              <a:t>問卷調查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「就診理由」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開放填答欄位記錄</a:t>
            </a:r>
            <a:endParaRPr/>
          </a:p>
        </p:txBody>
      </p:sp>
      <p:sp>
        <p:nvSpPr>
          <p:cNvPr id="1287" name="Google Shape;1287;p8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88" name="Google Shape;1288;p81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289" name="Google Shape;1289;p81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主題</a:t>
            </a:r>
            <a:endParaRPr b="1"/>
          </a:p>
        </p:txBody>
      </p:sp>
      <p:sp>
        <p:nvSpPr>
          <p:cNvPr id="1290" name="Google Shape;1290;p81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291" name="Google Shape;1291;p81"/>
          <p:cNvSpPr txBox="1"/>
          <p:nvPr/>
        </p:nvSpPr>
        <p:spPr>
          <a:xfrm>
            <a:off x="5760725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(Liu et al., 2012)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2" name="Google Shape;1292;p81"/>
          <p:cNvSpPr txBox="1"/>
          <p:nvPr/>
        </p:nvSpPr>
        <p:spPr>
          <a:xfrm>
            <a:off x="7698650" y="4846025"/>
            <a:ext cx="1027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(Liu et al., 2012)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93" name="Google Shape;1293;p81"/>
          <p:cNvPicPr preferRelativeResize="0"/>
          <p:nvPr/>
        </p:nvPicPr>
        <p:blipFill rotWithShape="1">
          <a:blip r:embed="rId3">
            <a:alphaModFix/>
          </a:blip>
          <a:srcRect b="0" l="18467" r="0" t="4196"/>
          <a:stretch/>
        </p:blipFill>
        <p:spPr>
          <a:xfrm>
            <a:off x="3366636" y="1597875"/>
            <a:ext cx="5392792" cy="3248151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81"/>
          <p:cNvSpPr/>
          <p:nvPr/>
        </p:nvSpPr>
        <p:spPr>
          <a:xfrm>
            <a:off x="2076400" y="4627925"/>
            <a:ext cx="1198500" cy="393600"/>
          </a:xfrm>
          <a:prstGeom prst="wedgeRoundRectCallout">
            <a:avLst>
              <a:gd fmla="val 77993" name="adj1"/>
              <a:gd fmla="val -1849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文件時間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295" name="Google Shape;1295;p81"/>
          <p:cNvSpPr/>
          <p:nvPr/>
        </p:nvSpPr>
        <p:spPr>
          <a:xfrm>
            <a:off x="1877300" y="4036650"/>
            <a:ext cx="1198500" cy="393600"/>
          </a:xfrm>
          <a:prstGeom prst="wedgeRoundRectCallout">
            <a:avLst>
              <a:gd fmla="val 79654" name="adj1"/>
              <a:gd fmla="val -8846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文件數量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296" name="Google Shape;1296;p81"/>
          <p:cNvSpPr/>
          <p:nvPr/>
        </p:nvSpPr>
        <p:spPr>
          <a:xfrm>
            <a:off x="4760650" y="1640750"/>
            <a:ext cx="1027500" cy="582600"/>
          </a:xfrm>
          <a:prstGeom prst="wedgeRoundRectCallout">
            <a:avLst>
              <a:gd fmla="val -73196" name="adj1"/>
              <a:gd fmla="val 5417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主題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(LDA)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82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Part 5.</a:t>
            </a:r>
            <a:endParaRPr b="0"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特徵分析</a:t>
            </a:r>
            <a:endParaRPr/>
          </a:p>
        </p:txBody>
      </p:sp>
      <p:sp>
        <p:nvSpPr>
          <p:cNvPr id="1302" name="Google Shape;1302;p8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8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情緒地圖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韓國明星與</a:t>
            </a:r>
            <a:r>
              <a:rPr b="0" lang="en" sz="2400" u="sng">
                <a:solidFill>
                  <a:srgbClr val="FF0000"/>
                </a:solidFill>
              </a:rPr>
              <a:t>形容詞</a:t>
            </a:r>
            <a:r>
              <a:rPr b="0" lang="en" sz="2400"/>
              <a:t>的印象</a:t>
            </a:r>
            <a:endParaRPr b="0" sz="2400"/>
          </a:p>
        </p:txBody>
      </p:sp>
      <p:sp>
        <p:nvSpPr>
          <p:cNvPr id="1308" name="Google Shape;1308;p8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09" name="Google Shape;1309;p83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10" name="Google Shape;1310;p83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311" name="Google Shape;1311;p83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12" name="Google Shape;1312;p83"/>
          <p:cNvSpPr txBox="1"/>
          <p:nvPr/>
        </p:nvSpPr>
        <p:spPr>
          <a:xfrm>
            <a:off x="5740800" y="4805450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修改自 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(宋吉永, 陳姿穎, 尹相志, 2013)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313" name="Google Shape;1313;p83"/>
          <p:cNvGrpSpPr/>
          <p:nvPr/>
        </p:nvGrpSpPr>
        <p:grpSpPr>
          <a:xfrm>
            <a:off x="197700" y="2187125"/>
            <a:ext cx="8641350" cy="2310125"/>
            <a:chOff x="197700" y="1272725"/>
            <a:chExt cx="8641350" cy="2310125"/>
          </a:xfrm>
        </p:grpSpPr>
        <p:sp>
          <p:nvSpPr>
            <p:cNvPr id="1314" name="Google Shape;1314;p83"/>
            <p:cNvSpPr/>
            <p:nvPr/>
          </p:nvSpPr>
          <p:spPr>
            <a:xfrm rot="10800000">
              <a:off x="1294125" y="2117525"/>
              <a:ext cx="6490800" cy="335100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rgbClr val="C9DAF8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83"/>
            <p:cNvSpPr txBox="1"/>
            <p:nvPr/>
          </p:nvSpPr>
          <p:spPr>
            <a:xfrm>
              <a:off x="197700" y="2084800"/>
              <a:ext cx="11061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4A86E8"/>
                  </a:solidFill>
                </a:rPr>
                <a:t>偏向女性</a:t>
              </a:r>
              <a:endParaRPr sz="1600">
                <a:solidFill>
                  <a:srgbClr val="4A86E8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4A86E8"/>
                  </a:solidFill>
                </a:rPr>
                <a:t>的形容</a:t>
              </a:r>
              <a:endParaRPr sz="1600">
                <a:solidFill>
                  <a:srgbClr val="4A86E8"/>
                </a:solidFill>
              </a:endParaRPr>
            </a:p>
          </p:txBody>
        </p:sp>
        <p:sp>
          <p:nvSpPr>
            <p:cNvPr id="1316" name="Google Shape;1316;p83"/>
            <p:cNvSpPr txBox="1"/>
            <p:nvPr/>
          </p:nvSpPr>
          <p:spPr>
            <a:xfrm>
              <a:off x="7732950" y="2084800"/>
              <a:ext cx="11061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4A86E8"/>
                  </a:solidFill>
                </a:rPr>
                <a:t>偏向男性</a:t>
              </a:r>
              <a:endParaRPr sz="1600">
                <a:solidFill>
                  <a:srgbClr val="4A86E8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4A86E8"/>
                  </a:solidFill>
                </a:rPr>
                <a:t>的形容</a:t>
              </a:r>
              <a:endParaRPr sz="1600">
                <a:solidFill>
                  <a:srgbClr val="4A86E8"/>
                </a:solidFill>
              </a:endParaRPr>
            </a:p>
          </p:txBody>
        </p:sp>
        <p:sp>
          <p:nvSpPr>
            <p:cNvPr id="1317" name="Google Shape;1317;p83"/>
            <p:cNvSpPr/>
            <p:nvPr/>
          </p:nvSpPr>
          <p:spPr>
            <a:xfrm>
              <a:off x="2263125" y="3182350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瘦的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18" name="Google Shape;1318;p83"/>
            <p:cNvSpPr/>
            <p:nvPr/>
          </p:nvSpPr>
          <p:spPr>
            <a:xfrm>
              <a:off x="1636975" y="2633625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漂亮的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19" name="Google Shape;1319;p83"/>
            <p:cNvSpPr/>
            <p:nvPr/>
          </p:nvSpPr>
          <p:spPr>
            <a:xfrm>
              <a:off x="1915725" y="2905725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苗條的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20" name="Google Shape;1320;p83"/>
            <p:cNvSpPr/>
            <p:nvPr/>
          </p:nvSpPr>
          <p:spPr>
            <a:xfrm>
              <a:off x="1953500" y="2171250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精力充沛的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21" name="Google Shape;1321;p83"/>
            <p:cNvSpPr/>
            <p:nvPr/>
          </p:nvSpPr>
          <p:spPr>
            <a:xfrm>
              <a:off x="1196900" y="1724025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小巧的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22" name="Google Shape;1322;p83"/>
            <p:cNvSpPr/>
            <p:nvPr/>
          </p:nvSpPr>
          <p:spPr>
            <a:xfrm>
              <a:off x="1814125" y="1272725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可愛的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23" name="Google Shape;1323;p83"/>
            <p:cNvSpPr/>
            <p:nvPr/>
          </p:nvSpPr>
          <p:spPr>
            <a:xfrm>
              <a:off x="3333950" y="1856750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聰明的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24" name="Google Shape;1324;p83"/>
            <p:cNvSpPr/>
            <p:nvPr/>
          </p:nvSpPr>
          <p:spPr>
            <a:xfrm>
              <a:off x="3858250" y="2257250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善良的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25" name="Google Shape;1325;p83"/>
            <p:cNvSpPr/>
            <p:nvPr/>
          </p:nvSpPr>
          <p:spPr>
            <a:xfrm>
              <a:off x="4528575" y="1770750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享受的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26" name="Google Shape;1326;p83"/>
            <p:cNvSpPr/>
            <p:nvPr/>
          </p:nvSpPr>
          <p:spPr>
            <a:xfrm>
              <a:off x="4618800" y="2257250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愉快的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27" name="Google Shape;1327;p83"/>
            <p:cNvSpPr/>
            <p:nvPr/>
          </p:nvSpPr>
          <p:spPr>
            <a:xfrm>
              <a:off x="3530750" y="2445425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真摯的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28" name="Google Shape;1328;p83"/>
            <p:cNvSpPr/>
            <p:nvPr/>
          </p:nvSpPr>
          <p:spPr>
            <a:xfrm>
              <a:off x="4466150" y="3060588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健康的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29" name="Google Shape;1329;p83"/>
            <p:cNvSpPr/>
            <p:nvPr/>
          </p:nvSpPr>
          <p:spPr>
            <a:xfrm>
              <a:off x="5198100" y="2086113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有趣的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30" name="Google Shape;1330;p83"/>
            <p:cNvSpPr/>
            <p:nvPr/>
          </p:nvSpPr>
          <p:spPr>
            <a:xfrm>
              <a:off x="5516650" y="1456238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開心的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31" name="Google Shape;1331;p83"/>
            <p:cNvSpPr/>
            <p:nvPr/>
          </p:nvSpPr>
          <p:spPr>
            <a:xfrm>
              <a:off x="5867625" y="1856738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自由自在的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32" name="Google Shape;1332;p83"/>
            <p:cNvSpPr/>
            <p:nvPr/>
          </p:nvSpPr>
          <p:spPr>
            <a:xfrm>
              <a:off x="6139725" y="1456238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幸福的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33" name="Google Shape;1333;p83"/>
            <p:cNvSpPr/>
            <p:nvPr/>
          </p:nvSpPr>
          <p:spPr>
            <a:xfrm>
              <a:off x="6723775" y="2171238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時尚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34" name="Google Shape;1334;p83"/>
            <p:cNvSpPr/>
            <p:nvPr/>
          </p:nvSpPr>
          <p:spPr>
            <a:xfrm>
              <a:off x="6139725" y="2905713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溫柔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35" name="Google Shape;1335;p83"/>
            <p:cNvSpPr/>
            <p:nvPr/>
          </p:nvSpPr>
          <p:spPr>
            <a:xfrm>
              <a:off x="7460450" y="1817288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帥氣的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36" name="Google Shape;1336;p83"/>
            <p:cNvSpPr/>
            <p:nvPr/>
          </p:nvSpPr>
          <p:spPr>
            <a:xfrm>
              <a:off x="6849875" y="1597863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慈祥的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37" name="Google Shape;1337;p83"/>
            <p:cNvSpPr/>
            <p:nvPr/>
          </p:nvSpPr>
          <p:spPr>
            <a:xfrm>
              <a:off x="1075025" y="2571750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惹人憐愛的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38" name="Google Shape;1338;p83"/>
            <p:cNvSpPr/>
            <p:nvPr/>
          </p:nvSpPr>
          <p:spPr>
            <a:xfrm>
              <a:off x="1380325" y="1323525"/>
              <a:ext cx="400500" cy="400500"/>
            </a:xfrm>
            <a:prstGeom prst="ellipse">
              <a:avLst/>
            </a:prstGeom>
            <a:solidFill>
              <a:srgbClr val="990000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IU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339" name="Google Shape;1339;p83"/>
            <p:cNvSpPr/>
            <p:nvPr/>
          </p:nvSpPr>
          <p:spPr>
            <a:xfrm>
              <a:off x="1657250" y="1628800"/>
              <a:ext cx="400500" cy="400500"/>
            </a:xfrm>
            <a:prstGeom prst="ellipse">
              <a:avLst/>
            </a:prstGeom>
            <a:solidFill>
              <a:srgbClr val="990000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雪莉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340" name="Google Shape;1340;p83"/>
            <p:cNvSpPr/>
            <p:nvPr/>
          </p:nvSpPr>
          <p:spPr>
            <a:xfrm>
              <a:off x="2037475" y="1721988"/>
              <a:ext cx="400500" cy="400500"/>
            </a:xfrm>
            <a:prstGeom prst="ellipse">
              <a:avLst/>
            </a:prstGeom>
            <a:solidFill>
              <a:srgbClr val="990000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朴寶英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341" name="Google Shape;1341;p83"/>
            <p:cNvSpPr/>
            <p:nvPr/>
          </p:nvSpPr>
          <p:spPr>
            <a:xfrm>
              <a:off x="2110825" y="2602675"/>
              <a:ext cx="400500" cy="400500"/>
            </a:xfrm>
            <a:prstGeom prst="ellipse">
              <a:avLst/>
            </a:prstGeom>
            <a:solidFill>
              <a:srgbClr val="990000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少女</a:t>
              </a:r>
              <a:endParaRPr sz="900">
                <a:solidFill>
                  <a:srgbClr val="FFFFFF"/>
                </a:solidFill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時代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342" name="Google Shape;1342;p83"/>
            <p:cNvSpPr/>
            <p:nvPr/>
          </p:nvSpPr>
          <p:spPr>
            <a:xfrm>
              <a:off x="1236475" y="2269500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勇敢的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1343" name="Google Shape;1343;p83"/>
            <p:cNvSpPr/>
            <p:nvPr/>
          </p:nvSpPr>
          <p:spPr>
            <a:xfrm>
              <a:off x="1380325" y="1978575"/>
              <a:ext cx="400500" cy="400500"/>
            </a:xfrm>
            <a:prstGeom prst="ellipse">
              <a:avLst/>
            </a:prstGeom>
            <a:solidFill>
              <a:srgbClr val="990000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裴秀智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344" name="Google Shape;1344;p83"/>
            <p:cNvSpPr/>
            <p:nvPr/>
          </p:nvSpPr>
          <p:spPr>
            <a:xfrm>
              <a:off x="3734438" y="1597875"/>
              <a:ext cx="400500" cy="400500"/>
            </a:xfrm>
            <a:prstGeom prst="ellipse">
              <a:avLst/>
            </a:prstGeom>
            <a:solidFill>
              <a:srgbClr val="4A86E8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宋仲基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345" name="Google Shape;1345;p83"/>
            <p:cNvSpPr/>
            <p:nvPr/>
          </p:nvSpPr>
          <p:spPr>
            <a:xfrm>
              <a:off x="3931250" y="1905525"/>
              <a:ext cx="400500" cy="400500"/>
            </a:xfrm>
            <a:prstGeom prst="ellipse">
              <a:avLst/>
            </a:prstGeom>
            <a:solidFill>
              <a:srgbClr val="4A86E8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張根碩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346" name="Google Shape;1346;p83"/>
            <p:cNvSpPr/>
            <p:nvPr/>
          </p:nvSpPr>
          <p:spPr>
            <a:xfrm>
              <a:off x="7206663" y="1597875"/>
              <a:ext cx="400500" cy="400500"/>
            </a:xfrm>
            <a:prstGeom prst="ellipse">
              <a:avLst/>
            </a:prstGeom>
            <a:solidFill>
              <a:srgbClr val="4A86E8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玄彬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347" name="Google Shape;1347;p83"/>
            <p:cNvSpPr/>
            <p:nvPr/>
          </p:nvSpPr>
          <p:spPr>
            <a:xfrm>
              <a:off x="7019675" y="1905525"/>
              <a:ext cx="400500" cy="400500"/>
            </a:xfrm>
            <a:prstGeom prst="ellipse">
              <a:avLst/>
            </a:prstGeom>
            <a:solidFill>
              <a:srgbClr val="4A86E8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車勝元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348" name="Google Shape;1348;p83"/>
            <p:cNvSpPr/>
            <p:nvPr/>
          </p:nvSpPr>
          <p:spPr>
            <a:xfrm>
              <a:off x="3622950" y="3061675"/>
              <a:ext cx="400500" cy="400500"/>
            </a:xfrm>
            <a:prstGeom prst="ellipse">
              <a:avLst/>
            </a:prstGeom>
            <a:solidFill>
              <a:srgbClr val="990000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河智苑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349" name="Google Shape;1349;p83"/>
            <p:cNvSpPr/>
            <p:nvPr/>
          </p:nvSpPr>
          <p:spPr>
            <a:xfrm>
              <a:off x="3931250" y="2916625"/>
              <a:ext cx="400500" cy="400500"/>
            </a:xfrm>
            <a:prstGeom prst="ellipse">
              <a:avLst/>
            </a:prstGeom>
            <a:solidFill>
              <a:srgbClr val="990000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李智雅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350" name="Google Shape;1350;p83"/>
            <p:cNvSpPr/>
            <p:nvPr/>
          </p:nvSpPr>
          <p:spPr>
            <a:xfrm>
              <a:off x="4718900" y="2845950"/>
              <a:ext cx="400500" cy="400500"/>
            </a:xfrm>
            <a:prstGeom prst="ellipse">
              <a:avLst/>
            </a:prstGeom>
            <a:solidFill>
              <a:srgbClr val="990000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2NE1</a:t>
              </a: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1351" name="Google Shape;1351;p83"/>
            <p:cNvSpPr/>
            <p:nvPr/>
          </p:nvSpPr>
          <p:spPr>
            <a:xfrm>
              <a:off x="3190938" y="2972250"/>
              <a:ext cx="400500" cy="400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有魅力的</a:t>
              </a:r>
              <a:endParaRPr sz="900">
                <a:solidFill>
                  <a:schemeClr val="accent2"/>
                </a:solidFill>
              </a:endParaRPr>
            </a:p>
          </p:txBody>
        </p:sp>
      </p:grpSp>
      <p:sp>
        <p:nvSpPr>
          <p:cNvPr id="1352" name="Google Shape;1352;p83"/>
          <p:cNvSpPr txBox="1"/>
          <p:nvPr>
            <p:ph idx="1" type="body"/>
          </p:nvPr>
        </p:nvSpPr>
        <p:spPr>
          <a:xfrm>
            <a:off x="1303800" y="1549675"/>
            <a:ext cx="7030500" cy="29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highlight>
                  <a:srgbClr val="980000"/>
                </a:highlight>
              </a:rPr>
              <a:t>女性明星</a:t>
            </a:r>
            <a:r>
              <a:rPr lang="en"/>
              <a:t> </a:t>
            </a:r>
            <a:r>
              <a:rPr b="1" lang="en">
                <a:solidFill>
                  <a:srgbClr val="FFFFFF"/>
                </a:solidFill>
                <a:highlight>
                  <a:srgbClr val="4A86E8"/>
                </a:highlight>
              </a:rPr>
              <a:t>男性明星</a:t>
            </a:r>
            <a:r>
              <a:rPr lang="en"/>
              <a:t> 對應不同市場取向</a:t>
            </a:r>
            <a:endParaRPr/>
          </a:p>
        </p:txBody>
      </p:sp>
      <p:sp>
        <p:nvSpPr>
          <p:cNvPr id="1353" name="Google Shape;1353;p83"/>
          <p:cNvSpPr txBox="1"/>
          <p:nvPr/>
        </p:nvSpPr>
        <p:spPr>
          <a:xfrm rot="-899939">
            <a:off x="6662846" y="3949173"/>
            <a:ext cx="1901069" cy="5379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什麼樣的偶像</a:t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還有市場空間呢？</a:t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8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顧客回饋意見</a:t>
            </a:r>
            <a:r>
              <a:rPr lang="en"/>
              <a:t>情感分析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想要知道各種印表機的強項與弱項</a:t>
            </a:r>
            <a:endParaRPr b="0" sz="2400"/>
          </a:p>
        </p:txBody>
      </p:sp>
      <p:sp>
        <p:nvSpPr>
          <p:cNvPr id="1359" name="Google Shape;1359;p8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0" name="Google Shape;1360;p8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61" name="Google Shape;1361;p84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62" name="Google Shape;1362;p84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363" name="Google Shape;1363;p84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364" name="Google Shape;1364;p84"/>
          <p:cNvPicPr preferRelativeResize="0"/>
          <p:nvPr/>
        </p:nvPicPr>
        <p:blipFill rotWithShape="1">
          <a:blip r:embed="rId3">
            <a:alphaModFix/>
          </a:blip>
          <a:srcRect b="0" l="0" r="33475" t="0"/>
          <a:stretch/>
        </p:blipFill>
        <p:spPr>
          <a:xfrm>
            <a:off x="3497600" y="1990050"/>
            <a:ext cx="5646399" cy="25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3799" y="1990049"/>
            <a:ext cx="1916755" cy="254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6" name="Google Shape;1366;p84"/>
          <p:cNvSpPr txBox="1"/>
          <p:nvPr/>
        </p:nvSpPr>
        <p:spPr>
          <a:xfrm>
            <a:off x="5740800" y="4805450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(Oelke et al.,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7" name="Google Shape;1367;p84"/>
          <p:cNvSpPr/>
          <p:nvPr/>
        </p:nvSpPr>
        <p:spPr>
          <a:xfrm>
            <a:off x="430950" y="4411850"/>
            <a:ext cx="1506900" cy="393600"/>
          </a:xfrm>
          <a:prstGeom prst="wedgeRoundRectCallout">
            <a:avLst>
              <a:gd fmla="val 33710" name="adj1"/>
              <a:gd fmla="val -7656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bad, problem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368" name="Google Shape;1368;p84"/>
          <p:cNvSpPr/>
          <p:nvPr/>
        </p:nvSpPr>
        <p:spPr>
          <a:xfrm>
            <a:off x="2886575" y="4411850"/>
            <a:ext cx="1872000" cy="393600"/>
          </a:xfrm>
          <a:prstGeom prst="wedgeRoundRectCallout">
            <a:avLst>
              <a:gd fmla="val -49965" name="adj1"/>
              <a:gd fmla="val -85004" name="adj2"/>
              <a:gd fmla="val 0" name="adj3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wonderful, like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369" name="Google Shape;1369;p84"/>
          <p:cNvSpPr/>
          <p:nvPr/>
        </p:nvSpPr>
        <p:spPr>
          <a:xfrm>
            <a:off x="5010350" y="4587350"/>
            <a:ext cx="1872000" cy="393600"/>
          </a:xfrm>
          <a:prstGeom prst="wedgeRoundRectCallout">
            <a:avLst>
              <a:gd fmla="val -13417" name="adj1"/>
              <a:gd fmla="val -100927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格子小: 評價人少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370" name="Google Shape;1370;p84"/>
          <p:cNvSpPr/>
          <p:nvPr/>
        </p:nvSpPr>
        <p:spPr>
          <a:xfrm>
            <a:off x="6528575" y="1438225"/>
            <a:ext cx="1872000" cy="393600"/>
          </a:xfrm>
          <a:prstGeom prst="wedgeRoundRectCallout">
            <a:avLst>
              <a:gd fmla="val -12318" name="adj1"/>
              <a:gd fmla="val 236306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格子大:評價人多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5" name="Google Shape;1375;p85"/>
          <p:cNvPicPr preferRelativeResize="0"/>
          <p:nvPr/>
        </p:nvPicPr>
        <p:blipFill rotWithShape="1">
          <a:blip r:embed="rId3">
            <a:alphaModFix/>
          </a:blip>
          <a:srcRect b="39882" l="21908" r="25058" t="0"/>
          <a:stretch/>
        </p:blipFill>
        <p:spPr>
          <a:xfrm>
            <a:off x="3188925" y="1120725"/>
            <a:ext cx="975900" cy="10647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76" name="Google Shape;1376;p8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美國選舉新聞情感變化分析 (1/5)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7" name="Google Shape;1377;p85"/>
          <p:cNvSpPr txBox="1"/>
          <p:nvPr>
            <p:ph idx="1" type="body"/>
          </p:nvPr>
        </p:nvSpPr>
        <p:spPr>
          <a:xfrm>
            <a:off x="1303800" y="25234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將命名實體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化為</a:t>
            </a:r>
            <a:r>
              <a:rPr lang="en"/>
              <a:t>顏色與</a:t>
            </a:r>
            <a:r>
              <a:rPr lang="en"/>
              <a:t>符號</a:t>
            </a:r>
            <a:endParaRPr/>
          </a:p>
        </p:txBody>
      </p:sp>
      <p:sp>
        <p:nvSpPr>
          <p:cNvPr id="1378" name="Google Shape;1378;p8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79" name="Google Shape;1379;p85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80" name="Google Shape;1380;p85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381" name="Google Shape;1381;p85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382" name="Google Shape;1382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9825" y="2537475"/>
            <a:ext cx="4025350" cy="227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3" name="Google Shape;1383;p85"/>
          <p:cNvSpPr txBox="1"/>
          <p:nvPr/>
        </p:nvSpPr>
        <p:spPr>
          <a:xfrm>
            <a:off x="5740800" y="4805450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(Wanner et al.,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4" name="Google Shape;1384;p85"/>
          <p:cNvSpPr txBox="1"/>
          <p:nvPr/>
        </p:nvSpPr>
        <p:spPr>
          <a:xfrm>
            <a:off x="3250625" y="3065175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歐巴馬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385" name="Google Shape;1385;p85"/>
          <p:cNvSpPr txBox="1"/>
          <p:nvPr/>
        </p:nvSpPr>
        <p:spPr>
          <a:xfrm>
            <a:off x="3250625" y="3744300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拜登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386" name="Google Shape;1386;p85"/>
          <p:cNvSpPr txBox="1"/>
          <p:nvPr/>
        </p:nvSpPr>
        <p:spPr>
          <a:xfrm>
            <a:off x="3230625" y="4426075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民主黨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387" name="Google Shape;1387;p85"/>
          <p:cNvSpPr txBox="1"/>
          <p:nvPr/>
        </p:nvSpPr>
        <p:spPr>
          <a:xfrm>
            <a:off x="3051525" y="2131275"/>
            <a:ext cx="1229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只有</a:t>
            </a:r>
            <a:r>
              <a:rPr lang="en" sz="1600">
                <a:solidFill>
                  <a:schemeClr val="dk2"/>
                </a:solidFill>
              </a:rPr>
              <a:t>民主黨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388" name="Google Shape;1388;p85"/>
          <p:cNvSpPr txBox="1"/>
          <p:nvPr/>
        </p:nvSpPr>
        <p:spPr>
          <a:xfrm>
            <a:off x="4606300" y="3089150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麥卡恩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389" name="Google Shape;1389;p85"/>
          <p:cNvSpPr txBox="1"/>
          <p:nvPr/>
        </p:nvSpPr>
        <p:spPr>
          <a:xfrm>
            <a:off x="4606300" y="3757613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佩林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390" name="Google Shape;1390;p85"/>
          <p:cNvSpPr txBox="1"/>
          <p:nvPr/>
        </p:nvSpPr>
        <p:spPr>
          <a:xfrm>
            <a:off x="4544800" y="4426075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共和黨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391" name="Google Shape;1391;p85"/>
          <p:cNvSpPr txBox="1"/>
          <p:nvPr/>
        </p:nvSpPr>
        <p:spPr>
          <a:xfrm>
            <a:off x="4316200" y="2131275"/>
            <a:ext cx="1229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只有</a:t>
            </a:r>
            <a:r>
              <a:rPr lang="en" sz="1600">
                <a:solidFill>
                  <a:schemeClr val="dk2"/>
                </a:solidFill>
              </a:rPr>
              <a:t>共和</a:t>
            </a:r>
            <a:r>
              <a:rPr lang="en" sz="1600">
                <a:solidFill>
                  <a:schemeClr val="dk2"/>
                </a:solidFill>
              </a:rPr>
              <a:t>黨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392" name="Google Shape;1392;p85"/>
          <p:cNvSpPr txBox="1"/>
          <p:nvPr/>
        </p:nvSpPr>
        <p:spPr>
          <a:xfrm>
            <a:off x="5657075" y="2131275"/>
            <a:ext cx="1229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兩黨兼俱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1393" name="Google Shape;1393;p85"/>
          <p:cNvPicPr preferRelativeResize="0"/>
          <p:nvPr/>
        </p:nvPicPr>
        <p:blipFill rotWithShape="1">
          <a:blip r:embed="rId5">
            <a:alphaModFix/>
          </a:blip>
          <a:srcRect b="49637" l="24074" r="24074" t="6412"/>
          <a:stretch/>
        </p:blipFill>
        <p:spPr>
          <a:xfrm>
            <a:off x="4504000" y="1153417"/>
            <a:ext cx="929700" cy="9993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94" name="Google Shape;1394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57075" y="1410069"/>
            <a:ext cx="1229101" cy="595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2"/>
          <p:cNvSpPr txBox="1"/>
          <p:nvPr>
            <p:ph idx="4294967295" type="body"/>
          </p:nvPr>
        </p:nvSpPr>
        <p:spPr>
          <a:xfrm>
            <a:off x="0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一山如畫對清江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一生心事向誰論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一見佳人便喜歡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今年好事一番新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心頭理曲強詞遮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去年百事頗相宜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田園價貫好商量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花開花謝在春風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彼此家居只一山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家道豊腴自飽溫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病患時時命蹇衰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陰裏詳看怪爾曹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蛩吟唧唧守孤幃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勞心汨汨竟何歸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與君夙昔結成冤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隨分堂前赴粥饘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憶昔蘭房分半釵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艱難險阻路蹊蹺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今年禾穀不如前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木有根荄水有源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北山門外好安居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一春風雨正瀟瀟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一朝無事忽遭官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三千法律八千文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子有三般不自由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世間萬物各有主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君今庚甲未亨通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君是山中萬戶侯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事端百出慮雖長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河渠傍路有高低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知君指擬是空華</a:t>
            </a:r>
            <a:endParaRPr sz="1050"/>
          </a:p>
        </p:txBody>
      </p:sp>
      <p:sp>
        <p:nvSpPr>
          <p:cNvPr id="472" name="Google Shape;472;p32"/>
          <p:cNvSpPr txBox="1"/>
          <p:nvPr>
            <p:ph idx="4294967295" type="body"/>
          </p:nvPr>
        </p:nvSpPr>
        <p:spPr>
          <a:xfrm>
            <a:off x="1143015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門裏團圓事事雙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十八灘頭說與君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誰知去後有多般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富貴榮華萃汝身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直欲欺官行路斜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若較今年時運衰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事到公庭彼此傷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貴賤窮通百歲中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如何似隔鬼門關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也須肚裏立乾坤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何須打瓦共鑽龜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舟中敵圖笑中刀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千里懸懸望信歸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疾病兼多是與非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今日相逢那得緣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何須妄想苦憂煎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而今忽把信音乖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南鳥孤飛依北巢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物價喧騰倍百年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君當自此究其原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若問終時慎厥初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千里行人去路遙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也是門衰墳未安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此事何如說與君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門庭蕭索冷如秋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一粒一毫君莫取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且向江頭作釣翁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信知騎馬勝騎牛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莫聽人言自主張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可歎長途日已西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底事茫茫未有涯</a:t>
            </a:r>
            <a:endParaRPr sz="1050"/>
          </a:p>
        </p:txBody>
      </p:sp>
      <p:sp>
        <p:nvSpPr>
          <p:cNvPr id="473" name="Google Shape;473;p32"/>
          <p:cNvSpPr txBox="1"/>
          <p:nvPr>
            <p:ph idx="4294967295" type="body"/>
          </p:nvPr>
        </p:nvSpPr>
        <p:spPr>
          <a:xfrm>
            <a:off x="2286031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誰料半途分折去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世事盡從流水去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人情冷暖君休訝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誰道機關難料處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一旦醜形臨月鏡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好把瓣香告神佛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縱使機關圖得勝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羨子榮華今已矣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日月如梭人易老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財多害己君當省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直教重見一陽復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藩籬剖破渾無事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等得榮華公子到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事到頭來渾似夢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好把經文多諷誦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主張門戶誠難事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痴心指望成連理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今日貴人曾識面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災數流行多疫癘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莫隨道路人閒話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堪笑包藏許多事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移寡就多君得計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改換陰陽移禍福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善惡兩途君自作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若逢牛鼠交承日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英雄豪傑自天生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玉兔重生應發跡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今朝馬上看山色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一著仙機君記取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縱有榮華好時節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牢把腳根踏實地</a:t>
            </a:r>
            <a:endParaRPr sz="1050"/>
          </a:p>
        </p:txBody>
      </p:sp>
      <p:sp>
        <p:nvSpPr>
          <p:cNvPr id="474" name="Google Shape;474;p32"/>
          <p:cNvSpPr txBox="1"/>
          <p:nvPr>
            <p:ph idx="4294967295" type="body"/>
          </p:nvPr>
        </p:nvSpPr>
        <p:spPr>
          <a:xfrm>
            <a:off x="3429046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空幃無語對銀缸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功名富貴等浮雲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歷涉應知行路難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到頭獨立轉傷神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身投憲網莫咨嗟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莫教福謝悔無追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定為後世子孫殃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到頭萬事總成空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許多勞碌不如閒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福有胚胎禍有門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始可求神仗佛持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一種天生惜羽毛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秋冬括括雨靡靡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何如休要用心機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祈求戶內保嬋娟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百歲安閒得幾年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到底誰知事不諧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相逢卻在夏秋交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一陽復後始安全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訟到終凶是至言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鱗鴻雖便莫修書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如何歸路轉無聊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勸君莫作等閒看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一生禍福此中分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萬事回春不用憂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也須步步循規矩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萬人頭上逞英雄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爭似騎牛得自由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紛紛鬧裏更思量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直須猴犬換金雞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善為善應永無差</a:t>
            </a:r>
            <a:endParaRPr sz="1050"/>
          </a:p>
        </p:txBody>
      </p:sp>
      <p:sp>
        <p:nvSpPr>
          <p:cNvPr id="475" name="Google Shape;475;p32"/>
          <p:cNvSpPr txBox="1"/>
          <p:nvPr>
            <p:ph idx="4294967295" type="body"/>
          </p:nvPr>
        </p:nvSpPr>
        <p:spPr>
          <a:xfrm>
            <a:off x="457206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門衰戶冷苦伶仃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兩家門戶各相當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春來雨水太連綿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乾亥來龍仔細看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崆峒城裏事如麻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捨舟遵路總相宜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萬人叢裏逞英豪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勤耕力作莫蹉跎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與君萬語復千言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箇中事緒更紛然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樽前無事且高歌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營為期望在春前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纔發君心天已知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一春萬事苦憂煎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一紙官書火急催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一般器用與人同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不分南北與西東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生前結得好緣姻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好將心地力耕耘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汝是人中最吉人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百千人面虎狼心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年來豐歉皆天數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佛說淘沙始見金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我曾許汝事和諧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奉公謹守莫欺心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知君袖內有驪珠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南販珍珠北販鹽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春夏纔過秋又冬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秋冬作事只尋常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假君財物自當還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喜鵲簷前報好音</a:t>
            </a:r>
            <a:endParaRPr sz="1050"/>
          </a:p>
        </p:txBody>
      </p:sp>
      <p:sp>
        <p:nvSpPr>
          <p:cNvPr id="476" name="Google Shape;476;p32"/>
          <p:cNvSpPr txBox="1"/>
          <p:nvPr>
            <p:ph idx="4294967295" type="body"/>
          </p:nvPr>
        </p:nvSpPr>
        <p:spPr>
          <a:xfrm>
            <a:off x="5715077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自嘆祈求不一靈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不是姻緣莫較量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入夏晴乾雨又愆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坎居午向自當安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無事如君有幾家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慎勿嬉遊逐貴兒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便欲飛騰霄漢高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衣食隨時安分過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祗欲平和雪爾冤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當局須知一著先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時未來時奈若何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誰料秋來又不然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何須問我決狐疑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夏裏營求始帖然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扁舟速下浪如雷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巧斲輪輿梓匠工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眼底昏昏耳似聾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一笑相逢情自親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彼此山頭總是墳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誤為誤作損精神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賴汝干戈用力深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自是今年旱較多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只緣君子不勞心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誰料修為汝自乖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自有亨通吉利臨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生不逢辰亦強圖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年來幾倍貨財添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紛紛謀慮攪心胸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春到門庭漸吉昌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謀賴心欺他自奸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知君千里欲歸心</a:t>
            </a:r>
            <a:endParaRPr sz="1050"/>
          </a:p>
        </p:txBody>
      </p:sp>
      <p:sp>
        <p:nvSpPr>
          <p:cNvPr id="477" name="Google Shape;477;p32"/>
          <p:cNvSpPr txBox="1"/>
          <p:nvPr>
            <p:ph idx="4294967295" type="body"/>
          </p:nvPr>
        </p:nvSpPr>
        <p:spPr>
          <a:xfrm>
            <a:off x="685809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幸有祖宗陰騭在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直待春風好消息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節氣直交三伏始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若移丑艮陰陽逆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勸汝不須勤致禱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一夜樽前兄與弟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爭奈承流風未便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縱使經商收倍利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訟則終凶君記取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長舌婦人休酷聽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白馬渡江嘶日暮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直遇清江貴公子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願子改圖從孝悌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更遇秋成冬至後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雖然目下多驚險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凡事有緣且隨分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熟讀黃庭經一卷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相當人物無高下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陰地不如心地好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堅牢一念酬香願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得勝回時秋漸老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與子定期三日內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榮華總得詩書效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但改新圖莫依舊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目下營求且休矣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可歎頭顱已如許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勸君止此求田舍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貴人垂手來相援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千里信音符遠望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幸有高臺明月鏡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繡幃重結鴛鴦帶</a:t>
            </a:r>
            <a:endParaRPr sz="1050"/>
          </a:p>
        </p:txBody>
      </p:sp>
      <p:sp>
        <p:nvSpPr>
          <p:cNvPr id="478" name="Google Shape;478;p32"/>
          <p:cNvSpPr txBox="1"/>
          <p:nvPr>
            <p:ph idx="4294967295" type="body"/>
          </p:nvPr>
        </p:nvSpPr>
        <p:spPr>
          <a:xfrm>
            <a:off x="800112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香煙未斷續螟蛉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卻調琴瑟向蘭房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喜逢滂沛足田園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門戶凋零家道難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徒勞生事苦咨嗟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明朝仇敵又相隨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青燈黃卷且勤勞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不如逐歲廩禾多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試於清夜把心捫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力行禮義要心堅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虎頭城裏看巍峨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一生活計始安全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不愁家室不相宜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恰如騎鶴與腰纏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保汝平安去復回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秋冬方遇主人翁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不論貴賤與窮通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得意休論富與貧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修為到底卻輸君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富貴榮華萃汝身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虎頭城裏喜相尋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田疇霑足雨滂沱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妙裏工夫仔細尋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營謀應得稱心懷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秋期與子定佳音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而今方得貴人扶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心欲多時何日厭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休把私心情意濃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萱堂快樂未渠央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請來對照破機關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葉落霜飛寒色侵</a:t>
            </a:r>
            <a:endParaRPr sz="1050"/>
          </a:p>
        </p:txBody>
      </p:sp>
      <p:sp>
        <p:nvSpPr>
          <p:cNvPr id="479" name="Google Shape;479;p32"/>
          <p:cNvSpPr txBox="1"/>
          <p:nvPr>
            <p:ph idx="4294967295" type="title"/>
          </p:nvPr>
        </p:nvSpPr>
        <p:spPr>
          <a:xfrm>
            <a:off x="1303800" y="2059300"/>
            <a:ext cx="7030500" cy="999300"/>
          </a:xfrm>
          <a:prstGeom prst="rect">
            <a:avLst/>
          </a:prstGeom>
          <a:effectLst>
            <a:outerShdw blurRad="514350" rotWithShape="0" algn="bl" dir="5400000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00"/>
                </a:solidFill>
              </a:rPr>
              <a:t>這些文字在說什麼？</a:t>
            </a:r>
            <a:endParaRPr sz="4800">
              <a:solidFill>
                <a:srgbClr val="FFFF00"/>
              </a:solidFill>
            </a:endParaRPr>
          </a:p>
        </p:txBody>
      </p:sp>
      <p:sp>
        <p:nvSpPr>
          <p:cNvPr id="480" name="Google Shape;480;p32"/>
          <p:cNvSpPr/>
          <p:nvPr/>
        </p:nvSpPr>
        <p:spPr>
          <a:xfrm>
            <a:off x="8735525" y="4802825"/>
            <a:ext cx="261900" cy="261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3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8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美國選舉新聞</a:t>
            </a:r>
            <a:r>
              <a:rPr lang="en"/>
              <a:t>情感</a:t>
            </a:r>
            <a:r>
              <a:rPr lang="en"/>
              <a:t>變化分析 (2/5)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0" name="Google Shape;1400;p8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01" name="Google Shape;1401;p86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02" name="Google Shape;1402;p86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403" name="Google Shape;1403;p86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04" name="Google Shape;1404;p86"/>
          <p:cNvSpPr txBox="1"/>
          <p:nvPr/>
        </p:nvSpPr>
        <p:spPr>
          <a:xfrm>
            <a:off x="5740800" y="4805450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(Wanner et al.,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5" name="Google Shape;1405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1257" y="1724025"/>
            <a:ext cx="3672125" cy="28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6" name="Google Shape;1406;p86"/>
          <p:cNvSpPr/>
          <p:nvPr/>
        </p:nvSpPr>
        <p:spPr>
          <a:xfrm rot="-5400000">
            <a:off x="4323700" y="2784050"/>
            <a:ext cx="268800" cy="3653700"/>
          </a:xfrm>
          <a:prstGeom prst="leftBracket">
            <a:avLst>
              <a:gd fmla="val 67986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7" name="Google Shape;1407;p86"/>
          <p:cNvSpPr txBox="1"/>
          <p:nvPr/>
        </p:nvSpPr>
        <p:spPr>
          <a:xfrm>
            <a:off x="3874475" y="4580450"/>
            <a:ext cx="1106100" cy="40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</a:rPr>
              <a:t>一小時內的新聞</a:t>
            </a:r>
            <a:endParaRPr sz="1600">
              <a:solidFill>
                <a:schemeClr val="accent1"/>
              </a:solidFill>
            </a:endParaRPr>
          </a:p>
        </p:txBody>
      </p:sp>
      <p:sp>
        <p:nvSpPr>
          <p:cNvPr id="1408" name="Google Shape;1408;p86"/>
          <p:cNvSpPr txBox="1"/>
          <p:nvPr/>
        </p:nvSpPr>
        <p:spPr>
          <a:xfrm>
            <a:off x="6482725" y="1724025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A86E8"/>
                </a:solidFill>
              </a:rPr>
              <a:t>正面形容</a:t>
            </a:r>
            <a:endParaRPr sz="1600">
              <a:solidFill>
                <a:srgbClr val="4A86E8"/>
              </a:solidFill>
            </a:endParaRPr>
          </a:p>
        </p:txBody>
      </p:sp>
      <p:sp>
        <p:nvSpPr>
          <p:cNvPr id="1409" name="Google Shape;1409;p86"/>
          <p:cNvSpPr txBox="1"/>
          <p:nvPr/>
        </p:nvSpPr>
        <p:spPr>
          <a:xfrm>
            <a:off x="6482725" y="3973900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A86E8"/>
                </a:solidFill>
              </a:rPr>
              <a:t>負面形容</a:t>
            </a:r>
            <a:endParaRPr sz="1600">
              <a:solidFill>
                <a:srgbClr val="4A86E8"/>
              </a:solidFill>
            </a:endParaRPr>
          </a:p>
        </p:txBody>
      </p:sp>
      <p:sp>
        <p:nvSpPr>
          <p:cNvPr id="1410" name="Google Shape;1410;p86"/>
          <p:cNvSpPr/>
          <p:nvPr/>
        </p:nvSpPr>
        <p:spPr>
          <a:xfrm rot="-5400000">
            <a:off x="6176575" y="2786926"/>
            <a:ext cx="1718400" cy="5247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1" name="Google Shape;1411;p86"/>
          <p:cNvSpPr/>
          <p:nvPr/>
        </p:nvSpPr>
        <p:spPr>
          <a:xfrm>
            <a:off x="2425500" y="1296275"/>
            <a:ext cx="1609500" cy="593700"/>
          </a:xfrm>
          <a:prstGeom prst="wedgeRoundRectCallout">
            <a:avLst>
              <a:gd fmla="val 42999" name="adj1"/>
              <a:gd fmla="val 9496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顏色越深：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越多類似新聞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412" name="Google Shape;1412;p86"/>
          <p:cNvSpPr/>
          <p:nvPr/>
        </p:nvSpPr>
        <p:spPr>
          <a:xfrm>
            <a:off x="4572000" y="1210000"/>
            <a:ext cx="1609500" cy="593700"/>
          </a:xfrm>
          <a:prstGeom prst="wedgeRoundRectCallout">
            <a:avLst>
              <a:gd fmla="val 42999" name="adj1"/>
              <a:gd fmla="val 9496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標亮：使用者選擇聚焦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8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美國選舉新聞情感變化分析 (3/5)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8" name="Google Shape;1418;p8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9" name="Google Shape;1419;p87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20" name="Google Shape;1420;p87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421" name="Google Shape;1421;p87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22" name="Google Shape;1422;p87"/>
          <p:cNvSpPr txBox="1"/>
          <p:nvPr/>
        </p:nvSpPr>
        <p:spPr>
          <a:xfrm>
            <a:off x="5740800" y="4805450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(Wanner et al.,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23" name="Google Shape;1423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1257" y="1724025"/>
            <a:ext cx="3672125" cy="28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4" name="Google Shape;1424;p87"/>
          <p:cNvSpPr/>
          <p:nvPr/>
        </p:nvSpPr>
        <p:spPr>
          <a:xfrm rot="-5400000">
            <a:off x="4323700" y="2784050"/>
            <a:ext cx="268800" cy="3653700"/>
          </a:xfrm>
          <a:prstGeom prst="leftBracket">
            <a:avLst>
              <a:gd fmla="val 67986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5" name="Google Shape;1425;p87"/>
          <p:cNvSpPr txBox="1"/>
          <p:nvPr/>
        </p:nvSpPr>
        <p:spPr>
          <a:xfrm>
            <a:off x="3874475" y="4580450"/>
            <a:ext cx="1106100" cy="40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</a:rPr>
              <a:t>一小時內的新聞</a:t>
            </a:r>
            <a:endParaRPr sz="1600">
              <a:solidFill>
                <a:schemeClr val="accent1"/>
              </a:solidFill>
            </a:endParaRPr>
          </a:p>
        </p:txBody>
      </p:sp>
      <p:sp>
        <p:nvSpPr>
          <p:cNvPr id="1426" name="Google Shape;1426;p87"/>
          <p:cNvSpPr txBox="1"/>
          <p:nvPr/>
        </p:nvSpPr>
        <p:spPr>
          <a:xfrm>
            <a:off x="6482725" y="1724025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A86E8"/>
                </a:solidFill>
              </a:rPr>
              <a:t>正面形容</a:t>
            </a:r>
            <a:endParaRPr sz="1600">
              <a:solidFill>
                <a:srgbClr val="4A86E8"/>
              </a:solidFill>
            </a:endParaRPr>
          </a:p>
        </p:txBody>
      </p:sp>
      <p:sp>
        <p:nvSpPr>
          <p:cNvPr id="1427" name="Google Shape;1427;p87"/>
          <p:cNvSpPr txBox="1"/>
          <p:nvPr/>
        </p:nvSpPr>
        <p:spPr>
          <a:xfrm>
            <a:off x="6482725" y="3973900"/>
            <a:ext cx="1106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A86E8"/>
                </a:solidFill>
              </a:rPr>
              <a:t>負面形容</a:t>
            </a:r>
            <a:endParaRPr sz="1600">
              <a:solidFill>
                <a:srgbClr val="4A86E8"/>
              </a:solidFill>
            </a:endParaRPr>
          </a:p>
        </p:txBody>
      </p:sp>
      <p:sp>
        <p:nvSpPr>
          <p:cNvPr id="1428" name="Google Shape;1428;p87"/>
          <p:cNvSpPr/>
          <p:nvPr/>
        </p:nvSpPr>
        <p:spPr>
          <a:xfrm rot="-5400000">
            <a:off x="6176575" y="2786926"/>
            <a:ext cx="1718400" cy="5247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9" name="Google Shape;1429;p87"/>
          <p:cNvSpPr/>
          <p:nvPr/>
        </p:nvSpPr>
        <p:spPr>
          <a:xfrm>
            <a:off x="4486450" y="1539725"/>
            <a:ext cx="937800" cy="531000"/>
          </a:xfrm>
          <a:prstGeom prst="wedgeRoundRectCallout">
            <a:avLst>
              <a:gd fmla="val 42999" name="adj1"/>
              <a:gd fmla="val 9496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Biden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中立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430" name="Google Shape;1430;p87"/>
          <p:cNvSpPr/>
          <p:nvPr/>
        </p:nvSpPr>
        <p:spPr>
          <a:xfrm>
            <a:off x="5627975" y="1307450"/>
            <a:ext cx="1075200" cy="531000"/>
          </a:xfrm>
          <a:prstGeom prst="wedgeRoundRectCallout">
            <a:avLst>
              <a:gd fmla="val -54936" name="adj1"/>
              <a:gd fmla="val 12372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McCain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正面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431" name="Google Shape;1431;p87"/>
          <p:cNvSpPr/>
          <p:nvPr/>
        </p:nvSpPr>
        <p:spPr>
          <a:xfrm>
            <a:off x="2435675" y="4139825"/>
            <a:ext cx="937800" cy="531000"/>
          </a:xfrm>
          <a:prstGeom prst="wedgeRoundRectCallout">
            <a:avLst>
              <a:gd fmla="val 65358" name="adj1"/>
              <a:gd fmla="val -5346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民主黨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負面</a:t>
            </a:r>
            <a:endParaRPr b="1" sz="1600">
              <a:solidFill>
                <a:schemeClr val="lt1"/>
              </a:solidFill>
            </a:endParaRPr>
          </a:p>
        </p:txBody>
      </p:sp>
      <p:pic>
        <p:nvPicPr>
          <p:cNvPr id="1432" name="Google Shape;1432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3000" y="4049373"/>
            <a:ext cx="728900" cy="711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p87"/>
          <p:cNvPicPr preferRelativeResize="0"/>
          <p:nvPr/>
        </p:nvPicPr>
        <p:blipFill rotWithShape="1">
          <a:blip r:embed="rId5">
            <a:alphaModFix/>
          </a:blip>
          <a:srcRect b="49637" l="24074" r="24074" t="6412"/>
          <a:stretch/>
        </p:blipFill>
        <p:spPr>
          <a:xfrm>
            <a:off x="6635725" y="1004348"/>
            <a:ext cx="662400" cy="7119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34" name="Google Shape;1434;p87"/>
          <p:cNvPicPr preferRelativeResize="0"/>
          <p:nvPr/>
        </p:nvPicPr>
        <p:blipFill rotWithShape="1">
          <a:blip r:embed="rId6">
            <a:alphaModFix/>
          </a:blip>
          <a:srcRect b="65874" l="40569" r="22029" t="4334"/>
          <a:stretch/>
        </p:blipFill>
        <p:spPr>
          <a:xfrm>
            <a:off x="3980907" y="1342650"/>
            <a:ext cx="650400" cy="6474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8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9" name="Google Shape;1439;p88"/>
          <p:cNvPicPr preferRelativeResize="0"/>
          <p:nvPr/>
        </p:nvPicPr>
        <p:blipFill rotWithShape="1">
          <a:blip r:embed="rId3">
            <a:alphaModFix/>
          </a:blip>
          <a:srcRect b="0" l="1351" r="1390" t="50913"/>
          <a:stretch/>
        </p:blipFill>
        <p:spPr>
          <a:xfrm>
            <a:off x="4771850" y="2039500"/>
            <a:ext cx="4372148" cy="3082341"/>
          </a:xfrm>
          <a:prstGeom prst="rect">
            <a:avLst/>
          </a:prstGeom>
          <a:noFill/>
          <a:ln>
            <a:noFill/>
          </a:ln>
        </p:spPr>
      </p:pic>
      <p:sp>
        <p:nvSpPr>
          <p:cNvPr id="1440" name="Google Shape;1440;p88"/>
          <p:cNvSpPr txBox="1"/>
          <p:nvPr>
            <p:ph idx="1" type="body"/>
          </p:nvPr>
        </p:nvSpPr>
        <p:spPr>
          <a:xfrm>
            <a:off x="1303800" y="1609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美國2008年總統大選期間30天內新聞情感變化：10/09~11/08</a:t>
            </a:r>
            <a:endParaRPr/>
          </a:p>
        </p:txBody>
      </p:sp>
      <p:sp>
        <p:nvSpPr>
          <p:cNvPr id="1441" name="Google Shape;1441;p8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美國選舉新聞情感變化分析 (4/5)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2" name="Google Shape;1442;p8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43" name="Google Shape;1443;p88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44" name="Google Shape;1444;p88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445" name="Google Shape;1445;p88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46" name="Google Shape;1446;p88"/>
          <p:cNvSpPr txBox="1"/>
          <p:nvPr/>
        </p:nvSpPr>
        <p:spPr>
          <a:xfrm>
            <a:off x="7156600" y="4846025"/>
            <a:ext cx="1549800" cy="17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(Wanner et al.,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47" name="Google Shape;1447;p88"/>
          <p:cNvPicPr preferRelativeResize="0"/>
          <p:nvPr/>
        </p:nvPicPr>
        <p:blipFill rotWithShape="1">
          <a:blip r:embed="rId3">
            <a:alphaModFix/>
          </a:blip>
          <a:srcRect b="49084" l="1351" r="1390" t="3129"/>
          <a:stretch/>
        </p:blipFill>
        <p:spPr>
          <a:xfrm>
            <a:off x="0" y="1927900"/>
            <a:ext cx="4605925" cy="3161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2" name="Google Shape;1452;p89"/>
          <p:cNvPicPr preferRelativeResize="0"/>
          <p:nvPr/>
        </p:nvPicPr>
        <p:blipFill rotWithShape="1">
          <a:blip r:embed="rId3">
            <a:alphaModFix/>
          </a:blip>
          <a:srcRect b="0" l="1351" r="1390" t="50913"/>
          <a:stretch/>
        </p:blipFill>
        <p:spPr>
          <a:xfrm>
            <a:off x="4771850" y="2039500"/>
            <a:ext cx="4372148" cy="3082341"/>
          </a:xfrm>
          <a:prstGeom prst="rect">
            <a:avLst/>
          </a:prstGeom>
          <a:noFill/>
          <a:ln>
            <a:noFill/>
          </a:ln>
        </p:spPr>
      </p:pic>
      <p:sp>
        <p:nvSpPr>
          <p:cNvPr id="1453" name="Google Shape;1453;p89"/>
          <p:cNvSpPr txBox="1"/>
          <p:nvPr>
            <p:ph idx="1" type="body"/>
          </p:nvPr>
        </p:nvSpPr>
        <p:spPr>
          <a:xfrm>
            <a:off x="1303800" y="1609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美國2008年總統大選期間30天內新聞情感變化：10/09~11/08</a:t>
            </a:r>
            <a:endParaRPr/>
          </a:p>
        </p:txBody>
      </p:sp>
      <p:sp>
        <p:nvSpPr>
          <p:cNvPr id="1454" name="Google Shape;1454;p8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美國選舉新聞情感變化分析 (4/5)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5" name="Google Shape;1455;p8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56" name="Google Shape;1456;p89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57" name="Google Shape;1457;p89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458" name="Google Shape;1458;p89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59" name="Google Shape;1459;p89"/>
          <p:cNvSpPr txBox="1"/>
          <p:nvPr/>
        </p:nvSpPr>
        <p:spPr>
          <a:xfrm>
            <a:off x="7156600" y="4846025"/>
            <a:ext cx="1549800" cy="17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(Wanner et al.,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60" name="Google Shape;1460;p89"/>
          <p:cNvPicPr preferRelativeResize="0"/>
          <p:nvPr/>
        </p:nvPicPr>
        <p:blipFill rotWithShape="1">
          <a:blip r:embed="rId3">
            <a:alphaModFix/>
          </a:blip>
          <a:srcRect b="49084" l="1351" r="1390" t="3129"/>
          <a:stretch/>
        </p:blipFill>
        <p:spPr>
          <a:xfrm>
            <a:off x="0" y="1927900"/>
            <a:ext cx="4605925" cy="3161041"/>
          </a:xfrm>
          <a:prstGeom prst="rect">
            <a:avLst/>
          </a:prstGeom>
          <a:noFill/>
          <a:ln>
            <a:noFill/>
          </a:ln>
        </p:spPr>
      </p:pic>
      <p:sp>
        <p:nvSpPr>
          <p:cNvPr id="1461" name="Google Shape;1461;p89"/>
          <p:cNvSpPr/>
          <p:nvPr/>
        </p:nvSpPr>
        <p:spPr>
          <a:xfrm>
            <a:off x="53550" y="2243500"/>
            <a:ext cx="4605900" cy="2199900"/>
          </a:xfrm>
          <a:prstGeom prst="roundRect">
            <a:avLst>
              <a:gd fmla="val 686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462" name="Google Shape;1462;p89"/>
          <p:cNvSpPr/>
          <p:nvPr/>
        </p:nvSpPr>
        <p:spPr>
          <a:xfrm>
            <a:off x="1343275" y="1609050"/>
            <a:ext cx="1506900" cy="393600"/>
          </a:xfrm>
          <a:prstGeom prst="wedgeRoundRectCallout">
            <a:avLst>
              <a:gd fmla="val -6575" name="adj1"/>
              <a:gd fmla="val 12950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共和黨略多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463" name="Google Shape;1463;p89"/>
          <p:cNvSpPr/>
          <p:nvPr/>
        </p:nvSpPr>
        <p:spPr>
          <a:xfrm>
            <a:off x="5206425" y="4089750"/>
            <a:ext cx="3937500" cy="999300"/>
          </a:xfrm>
          <a:prstGeom prst="roundRect">
            <a:avLst>
              <a:gd fmla="val 686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464" name="Google Shape;1464;p89"/>
          <p:cNvSpPr/>
          <p:nvPr/>
        </p:nvSpPr>
        <p:spPr>
          <a:xfrm>
            <a:off x="5206425" y="3524150"/>
            <a:ext cx="2416200" cy="393600"/>
          </a:xfrm>
          <a:prstGeom prst="wedgeRoundRectCallout">
            <a:avLst>
              <a:gd fmla="val -6575" name="adj1"/>
              <a:gd fmla="val 12950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民主黨成為焦點，勝選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465" name="Google Shape;1465;p89"/>
          <p:cNvSpPr/>
          <p:nvPr/>
        </p:nvSpPr>
        <p:spPr>
          <a:xfrm>
            <a:off x="7377075" y="2571275"/>
            <a:ext cx="1381500" cy="393600"/>
          </a:xfrm>
          <a:prstGeom prst="roundRect">
            <a:avLst>
              <a:gd fmla="val 686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466" name="Google Shape;1466;p89"/>
          <p:cNvSpPr/>
          <p:nvPr/>
        </p:nvSpPr>
        <p:spPr>
          <a:xfrm>
            <a:off x="6869475" y="1927900"/>
            <a:ext cx="1889100" cy="393600"/>
          </a:xfrm>
          <a:prstGeom prst="wedgeRoundRectCallout">
            <a:avLst>
              <a:gd fmla="val -6575" name="adj1"/>
              <a:gd fmla="val 12950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民主黨</a:t>
            </a:r>
            <a:r>
              <a:rPr b="1" lang="en" sz="1600">
                <a:solidFill>
                  <a:schemeClr val="lt1"/>
                </a:solidFill>
              </a:rPr>
              <a:t>負面新聞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1" name="Google Shape;1471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7176" y="2361350"/>
            <a:ext cx="3908775" cy="276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2" name="Google Shape;1472;p9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美國選舉新聞情感變化分析 (5/5)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3" name="Google Shape;1473;p9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74" name="Google Shape;1474;p90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75" name="Google Shape;1475;p90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476" name="Google Shape;1476;p90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77" name="Google Shape;1477;p90"/>
          <p:cNvSpPr txBox="1"/>
          <p:nvPr/>
        </p:nvSpPr>
        <p:spPr>
          <a:xfrm>
            <a:off x="5740800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(Wanner et al.,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78" name="Google Shape;1478;p90"/>
          <p:cNvSpPr txBox="1"/>
          <p:nvPr>
            <p:ph idx="1" type="body"/>
          </p:nvPr>
        </p:nvSpPr>
        <p:spPr>
          <a:xfrm>
            <a:off x="1303800" y="2024325"/>
            <a:ext cx="3056700" cy="25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2008年11月7日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0000"/>
                </a:solidFill>
              </a:rPr>
              <a:t>佩林</a:t>
            </a:r>
            <a:r>
              <a:rPr lang="en"/>
              <a:t>競選時買了昂貴衣櫃，</a:t>
            </a:r>
            <a:br>
              <a:rPr lang="en"/>
            </a:br>
            <a:r>
              <a:rPr lang="en"/>
              <a:t>並與批評者起爭執</a:t>
            </a:r>
            <a:endParaRPr/>
          </a:p>
        </p:txBody>
      </p:sp>
      <p:pic>
        <p:nvPicPr>
          <p:cNvPr id="1479" name="Google Shape;1479;p90"/>
          <p:cNvPicPr preferRelativeResize="0"/>
          <p:nvPr/>
        </p:nvPicPr>
        <p:blipFill rotWithShape="1">
          <a:blip r:embed="rId4">
            <a:alphaModFix/>
          </a:blip>
          <a:srcRect b="3157" l="714" r="0" t="93430"/>
          <a:stretch/>
        </p:blipFill>
        <p:spPr>
          <a:xfrm>
            <a:off x="1353900" y="1597875"/>
            <a:ext cx="6912450" cy="33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0" name="Google Shape;1480;p90"/>
          <p:cNvSpPr/>
          <p:nvPr/>
        </p:nvSpPr>
        <p:spPr>
          <a:xfrm>
            <a:off x="6291650" y="1541500"/>
            <a:ext cx="676800" cy="444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cxnSp>
        <p:nvCxnSpPr>
          <p:cNvPr id="1481" name="Google Shape;1481;p90"/>
          <p:cNvCxnSpPr/>
          <p:nvPr/>
        </p:nvCxnSpPr>
        <p:spPr>
          <a:xfrm flipH="1">
            <a:off x="4519800" y="2017575"/>
            <a:ext cx="1705500" cy="365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2" name="Google Shape;1482;p90"/>
          <p:cNvCxnSpPr/>
          <p:nvPr/>
        </p:nvCxnSpPr>
        <p:spPr>
          <a:xfrm rot="10800000">
            <a:off x="7074850" y="2024325"/>
            <a:ext cx="497700" cy="398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83" name="Google Shape;1483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2100" y="3060700"/>
            <a:ext cx="2570299" cy="1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9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各國新聞的不同情感分析 (1/2)</a:t>
            </a:r>
            <a:endParaRPr/>
          </a:p>
        </p:txBody>
      </p:sp>
      <p:sp>
        <p:nvSpPr>
          <p:cNvPr id="1489" name="Google Shape;1489;p9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0" name="Google Shape;1490;p91"/>
          <p:cNvSpPr txBox="1"/>
          <p:nvPr/>
        </p:nvSpPr>
        <p:spPr>
          <a:xfrm>
            <a:off x="5740800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Zhang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 et al.,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1" name="Google Shape;1491;p91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92" name="Google Shape;1492;p91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493" name="Google Shape;1493;p91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494" name="Google Shape;1494;p91"/>
          <p:cNvPicPr preferRelativeResize="0"/>
          <p:nvPr/>
        </p:nvPicPr>
        <p:blipFill rotWithShape="1">
          <a:blip r:embed="rId3">
            <a:alphaModFix/>
          </a:blip>
          <a:srcRect b="0" l="2152" r="0" t="0"/>
          <a:stretch/>
        </p:blipFill>
        <p:spPr>
          <a:xfrm>
            <a:off x="1432875" y="1565700"/>
            <a:ext cx="2879850" cy="31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5" name="Google Shape;1495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563" y="1597875"/>
            <a:ext cx="3038475" cy="313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6" name="Google Shape;1496;p91"/>
          <p:cNvSpPr txBox="1"/>
          <p:nvPr/>
        </p:nvSpPr>
        <p:spPr>
          <a:xfrm>
            <a:off x="6529600" y="2375975"/>
            <a:ext cx="1234500" cy="1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(Joy)</a:t>
            </a:r>
            <a:endParaRPr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7" name="Google Shape;1497;p91"/>
          <p:cNvSpPr txBox="1"/>
          <p:nvPr/>
        </p:nvSpPr>
        <p:spPr>
          <a:xfrm>
            <a:off x="6529600" y="4167900"/>
            <a:ext cx="1234500" cy="1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(Sadness)</a:t>
            </a:r>
            <a:endParaRPr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8" name="Google Shape;1498;p91"/>
          <p:cNvSpPr txBox="1"/>
          <p:nvPr/>
        </p:nvSpPr>
        <p:spPr>
          <a:xfrm>
            <a:off x="4004250" y="2412600"/>
            <a:ext cx="724800" cy="318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悲傷</a:t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9" name="Google Shape;1499;p91"/>
          <p:cNvSpPr txBox="1"/>
          <p:nvPr/>
        </p:nvSpPr>
        <p:spPr>
          <a:xfrm>
            <a:off x="902025" y="2412600"/>
            <a:ext cx="724800" cy="318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快樂</a:t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0" name="Google Shape;1500;p91"/>
          <p:cNvSpPr txBox="1"/>
          <p:nvPr/>
        </p:nvSpPr>
        <p:spPr>
          <a:xfrm>
            <a:off x="4004250" y="2973413"/>
            <a:ext cx="724800" cy="3183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厭惡</a:t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1" name="Google Shape;1501;p91"/>
          <p:cNvSpPr txBox="1"/>
          <p:nvPr/>
        </p:nvSpPr>
        <p:spPr>
          <a:xfrm>
            <a:off x="4004250" y="3528913"/>
            <a:ext cx="724800" cy="3183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驚喜</a:t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2" name="Google Shape;1502;p91"/>
          <p:cNvSpPr txBox="1"/>
          <p:nvPr/>
        </p:nvSpPr>
        <p:spPr>
          <a:xfrm>
            <a:off x="4004250" y="4025813"/>
            <a:ext cx="724800" cy="3183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生氣</a:t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3" name="Google Shape;1503;p91"/>
          <p:cNvSpPr txBox="1"/>
          <p:nvPr/>
        </p:nvSpPr>
        <p:spPr>
          <a:xfrm>
            <a:off x="902025" y="2973413"/>
            <a:ext cx="724800" cy="3183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接受</a:t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4" name="Google Shape;1504;p91"/>
          <p:cNvSpPr txBox="1"/>
          <p:nvPr/>
        </p:nvSpPr>
        <p:spPr>
          <a:xfrm>
            <a:off x="902025" y="3528913"/>
            <a:ext cx="724800" cy="3183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期待</a:t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5" name="Google Shape;1505;p91"/>
          <p:cNvSpPr txBox="1"/>
          <p:nvPr/>
        </p:nvSpPr>
        <p:spPr>
          <a:xfrm>
            <a:off x="902025" y="4025813"/>
            <a:ext cx="724800" cy="3183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害怕</a:t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9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各國新聞的不同情感分析 (2/2)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各大洲「</a:t>
            </a:r>
            <a:r>
              <a:rPr b="0" lang="en" sz="2400">
                <a:solidFill>
                  <a:srgbClr val="FF0000"/>
                </a:solidFill>
              </a:rPr>
              <a:t>伊拉克戰爭</a:t>
            </a:r>
            <a:r>
              <a:rPr b="0" lang="en" sz="2400"/>
              <a:t>」新聞情感分析</a:t>
            </a:r>
            <a:endParaRPr b="0" sz="2400"/>
          </a:p>
        </p:txBody>
      </p:sp>
      <p:sp>
        <p:nvSpPr>
          <p:cNvPr id="1511" name="Google Shape;1511;p9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12" name="Google Shape;1512;p92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13" name="Google Shape;1513;p92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514" name="Google Shape;1514;p92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15" name="Google Shape;1515;p92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6" name="Google Shape;1516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800" y="1525150"/>
            <a:ext cx="6397125" cy="361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7" name="Google Shape;1517;p92"/>
          <p:cNvSpPr txBox="1"/>
          <p:nvPr/>
        </p:nvSpPr>
        <p:spPr>
          <a:xfrm>
            <a:off x="7309675" y="4846025"/>
            <a:ext cx="1396500" cy="17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(Zhang et al.,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18" name="Google Shape;1518;p92"/>
          <p:cNvSpPr/>
          <p:nvPr/>
        </p:nvSpPr>
        <p:spPr>
          <a:xfrm>
            <a:off x="114525" y="3553300"/>
            <a:ext cx="1278000" cy="815100"/>
          </a:xfrm>
          <a:prstGeom prst="wedgeRoundRectCallout">
            <a:avLst>
              <a:gd fmla="val 103069" name="adj1"/>
              <a:gd fmla="val -3988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越來越正向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519" name="Google Shape;1519;p92"/>
          <p:cNvSpPr/>
          <p:nvPr/>
        </p:nvSpPr>
        <p:spPr>
          <a:xfrm>
            <a:off x="7481475" y="1873775"/>
            <a:ext cx="1278000" cy="815100"/>
          </a:xfrm>
          <a:prstGeom prst="wedgeRoundRectCallout">
            <a:avLst>
              <a:gd fmla="val -41041" name="adj1"/>
              <a:gd fmla="val 7485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持續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負面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p93"/>
          <p:cNvSpPr txBox="1"/>
          <p:nvPr>
            <p:ph type="title"/>
          </p:nvPr>
        </p:nvSpPr>
        <p:spPr>
          <a:xfrm>
            <a:off x="1303800" y="4461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The Emotions of London (Narrative Geography)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倫敦的情緒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1700年-1900年倫敦小說中</a:t>
            </a:r>
            <a:r>
              <a:rPr b="0" lang="en" sz="2400" u="sng">
                <a:solidFill>
                  <a:srgbClr val="FF0000"/>
                </a:solidFill>
              </a:rPr>
              <a:t>地點</a:t>
            </a:r>
            <a:r>
              <a:rPr b="0" lang="en" sz="2400"/>
              <a:t>與</a:t>
            </a:r>
            <a:r>
              <a:rPr b="0" lang="en" sz="2400" u="sng">
                <a:solidFill>
                  <a:srgbClr val="FF0000"/>
                </a:solidFill>
              </a:rPr>
              <a:t>情緒</a:t>
            </a:r>
            <a:r>
              <a:rPr b="0" lang="en" sz="2400"/>
              <a:t>的關聯(1/2)</a:t>
            </a:r>
            <a:endParaRPr b="0" sz="2400"/>
          </a:p>
        </p:txBody>
      </p:sp>
      <p:sp>
        <p:nvSpPr>
          <p:cNvPr id="1525" name="Google Shape;1525;p93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6" name="Google Shape;1526;p9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7" name="Google Shape;1527;p93"/>
          <p:cNvSpPr/>
          <p:nvPr/>
        </p:nvSpPr>
        <p:spPr>
          <a:xfrm>
            <a:off x="618025" y="6476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28" name="Google Shape;1528;p93"/>
          <p:cNvSpPr txBox="1"/>
          <p:nvPr/>
        </p:nvSpPr>
        <p:spPr>
          <a:xfrm>
            <a:off x="618038" y="6476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529" name="Google Shape;1529;p93"/>
          <p:cNvSpPr/>
          <p:nvPr/>
        </p:nvSpPr>
        <p:spPr>
          <a:xfrm>
            <a:off x="618025" y="4461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530" name="Google Shape;1530;p93"/>
          <p:cNvPicPr preferRelativeResize="0"/>
          <p:nvPr/>
        </p:nvPicPr>
        <p:blipFill rotWithShape="1">
          <a:blip r:embed="rId3">
            <a:alphaModFix/>
          </a:blip>
          <a:srcRect b="0" l="635" r="0" t="0"/>
          <a:stretch/>
        </p:blipFill>
        <p:spPr>
          <a:xfrm>
            <a:off x="2078163" y="1750275"/>
            <a:ext cx="4996100" cy="316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1" name="Google Shape;1531;p93"/>
          <p:cNvSpPr txBox="1"/>
          <p:nvPr/>
        </p:nvSpPr>
        <p:spPr>
          <a:xfrm>
            <a:off x="5740800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(Heuser, Algee-Hewitt, &amp; Lockhart, 2016)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2" name="Google Shape;1532;p93"/>
          <p:cNvSpPr/>
          <p:nvPr/>
        </p:nvSpPr>
        <p:spPr>
          <a:xfrm>
            <a:off x="1227563" y="3196025"/>
            <a:ext cx="894900" cy="620700"/>
          </a:xfrm>
          <a:prstGeom prst="wedgeRoundRectCallout">
            <a:avLst>
              <a:gd fmla="val 62119" name="adj1"/>
              <a:gd fmla="val 42801" name="adj2"/>
              <a:gd fmla="val 0" name="adj3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快樂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(開闊)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533" name="Google Shape;1533;p93"/>
          <p:cNvSpPr/>
          <p:nvPr/>
        </p:nvSpPr>
        <p:spPr>
          <a:xfrm>
            <a:off x="7154138" y="3572000"/>
            <a:ext cx="762300" cy="360000"/>
          </a:xfrm>
          <a:prstGeom prst="wedgeRoundRectCallout">
            <a:avLst>
              <a:gd fmla="val -78837" name="adj1"/>
              <a:gd fmla="val 27889" name="adj2"/>
              <a:gd fmla="val 0" name="adj3"/>
            </a:avLst>
          </a:prstGeom>
          <a:solidFill>
            <a:srgbClr val="B45F06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矛盾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534" name="Google Shape;1534;p93"/>
          <p:cNvSpPr/>
          <p:nvPr/>
        </p:nvSpPr>
        <p:spPr>
          <a:xfrm>
            <a:off x="6071663" y="4189500"/>
            <a:ext cx="1002600" cy="587400"/>
          </a:xfrm>
          <a:prstGeom prst="wedgeRoundRectCallout">
            <a:avLst>
              <a:gd fmla="val -88724" name="adj1"/>
              <a:gd fmla="val 1074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害怕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(拘禁)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9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The Emotions of London (</a:t>
            </a:r>
            <a:r>
              <a:rPr lang="en" sz="2200"/>
              <a:t>Narrative Geography)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倫敦的情緒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1700年-1900年倫敦小說中</a:t>
            </a:r>
            <a:r>
              <a:rPr b="0" lang="en" sz="2400" u="sng">
                <a:solidFill>
                  <a:srgbClr val="FF0000"/>
                </a:solidFill>
              </a:rPr>
              <a:t>地點</a:t>
            </a:r>
            <a:r>
              <a:rPr b="0" lang="en" sz="2400"/>
              <a:t>與</a:t>
            </a:r>
            <a:r>
              <a:rPr b="0" lang="en" sz="2400" u="sng">
                <a:solidFill>
                  <a:srgbClr val="FF0000"/>
                </a:solidFill>
              </a:rPr>
              <a:t>情緒</a:t>
            </a:r>
            <a:r>
              <a:rPr b="0" lang="en" sz="2400"/>
              <a:t>的關聯(2/2)</a:t>
            </a:r>
            <a:endParaRPr b="0" sz="2400"/>
          </a:p>
        </p:txBody>
      </p:sp>
      <p:sp>
        <p:nvSpPr>
          <p:cNvPr id="1540" name="Google Shape;1540;p9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1" name="Google Shape;1541;p94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42" name="Google Shape;1542;p94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情感</a:t>
            </a:r>
            <a:endParaRPr b="1"/>
          </a:p>
        </p:txBody>
      </p:sp>
      <p:sp>
        <p:nvSpPr>
          <p:cNvPr id="1543" name="Google Shape;1543;p94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44" name="Google Shape;1544;p94"/>
          <p:cNvSpPr txBox="1"/>
          <p:nvPr/>
        </p:nvSpPr>
        <p:spPr>
          <a:xfrm>
            <a:off x="5740800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(Heuser, Algee-Hewitt, &amp; Lockhart, 2016)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545" name="Google Shape;1545;p94"/>
          <p:cNvPicPr preferRelativeResize="0"/>
          <p:nvPr/>
        </p:nvPicPr>
        <p:blipFill rotWithShape="1">
          <a:blip r:embed="rId3">
            <a:alphaModFix/>
          </a:blip>
          <a:srcRect b="0" l="0" r="0" t="47905"/>
          <a:stretch/>
        </p:blipFill>
        <p:spPr>
          <a:xfrm>
            <a:off x="6731951" y="2131271"/>
            <a:ext cx="2237291" cy="181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Google Shape;1546;p94"/>
          <p:cNvPicPr preferRelativeResize="0"/>
          <p:nvPr/>
        </p:nvPicPr>
        <p:blipFill rotWithShape="1">
          <a:blip r:embed="rId3">
            <a:alphaModFix/>
          </a:blip>
          <a:srcRect b="51867" l="0" r="0" t="0"/>
          <a:stretch/>
        </p:blipFill>
        <p:spPr>
          <a:xfrm>
            <a:off x="4573773" y="2131270"/>
            <a:ext cx="2237291" cy="1680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94"/>
          <p:cNvPicPr preferRelativeResize="0"/>
          <p:nvPr/>
        </p:nvPicPr>
        <p:blipFill rotWithShape="1">
          <a:blip r:embed="rId4">
            <a:alphaModFix/>
          </a:blip>
          <a:srcRect b="11864" l="0" r="0" t="43963"/>
          <a:stretch/>
        </p:blipFill>
        <p:spPr>
          <a:xfrm>
            <a:off x="2415595" y="2131270"/>
            <a:ext cx="2237291" cy="1680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p94"/>
          <p:cNvPicPr preferRelativeResize="0"/>
          <p:nvPr/>
        </p:nvPicPr>
        <p:blipFill rotWithShape="1">
          <a:blip r:embed="rId4">
            <a:alphaModFix/>
          </a:blip>
          <a:srcRect b="56036" l="0" r="0" t="0"/>
          <a:stretch/>
        </p:blipFill>
        <p:spPr>
          <a:xfrm>
            <a:off x="237227" y="2131270"/>
            <a:ext cx="2237291" cy="167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9" name="Google Shape;1549;p94"/>
          <p:cNvPicPr preferRelativeResize="0"/>
          <p:nvPr/>
        </p:nvPicPr>
        <p:blipFill rotWithShape="1">
          <a:blip r:embed="rId5">
            <a:alphaModFix/>
          </a:blip>
          <a:srcRect b="0" l="0" r="0" t="87855"/>
          <a:stretch/>
        </p:blipFill>
        <p:spPr>
          <a:xfrm>
            <a:off x="284678" y="3811622"/>
            <a:ext cx="2237291" cy="462005"/>
          </a:xfrm>
          <a:prstGeom prst="rect">
            <a:avLst/>
          </a:prstGeom>
          <a:noFill/>
          <a:ln>
            <a:noFill/>
          </a:ln>
        </p:spPr>
      </p:pic>
      <p:sp>
        <p:nvSpPr>
          <p:cNvPr id="1550" name="Google Shape;1550;p94"/>
          <p:cNvSpPr/>
          <p:nvPr/>
        </p:nvSpPr>
        <p:spPr>
          <a:xfrm>
            <a:off x="2943125" y="3932400"/>
            <a:ext cx="1398300" cy="587400"/>
          </a:xfrm>
          <a:prstGeom prst="wedgeRoundRectCallout">
            <a:avLst>
              <a:gd fmla="val -11235" name="adj1"/>
              <a:gd fmla="val -117531" name="adj2"/>
              <a:gd fmla="val 0" name="adj3"/>
            </a:avLst>
          </a:prstGeom>
          <a:solidFill>
            <a:srgbClr val="99999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灰底: 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人口分佈</a:t>
            </a:r>
            <a:endParaRPr b="1" sz="1600">
              <a:solidFill>
                <a:schemeClr val="lt1"/>
              </a:solidFill>
            </a:endParaRPr>
          </a:p>
        </p:txBody>
      </p:sp>
      <p:pic>
        <p:nvPicPr>
          <p:cNvPr id="1551" name="Google Shape;1551;p94"/>
          <p:cNvPicPr preferRelativeResize="0"/>
          <p:nvPr/>
        </p:nvPicPr>
        <p:blipFill rotWithShape="1">
          <a:blip r:embed="rId6">
            <a:alphaModFix/>
          </a:blip>
          <a:srcRect b="0" l="0" r="0" t="96038"/>
          <a:stretch/>
        </p:blipFill>
        <p:spPr>
          <a:xfrm>
            <a:off x="6731950" y="3811624"/>
            <a:ext cx="2237301" cy="138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9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Poemage 詩歌的</a:t>
            </a:r>
            <a:r>
              <a:rPr lang="en" u="sng">
                <a:solidFill>
                  <a:srgbClr val="FF0000"/>
                </a:solidFill>
              </a:rPr>
              <a:t>聲音拓撲</a:t>
            </a:r>
            <a:r>
              <a:rPr lang="en"/>
              <a:t>視覺化 (1/2)</a:t>
            </a:r>
            <a:endParaRPr/>
          </a:p>
        </p:txBody>
      </p:sp>
      <p:sp>
        <p:nvSpPr>
          <p:cNvPr id="1557" name="Google Shape;1557;p95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8" name="Google Shape;1558;p9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59" name="Google Shape;1559;p95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60" name="Google Shape;1560;p95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聲韻</a:t>
            </a:r>
            <a:endParaRPr b="1"/>
          </a:p>
        </p:txBody>
      </p:sp>
      <p:sp>
        <p:nvSpPr>
          <p:cNvPr id="1561" name="Google Shape;1561;p95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62" name="Google Shape;1562;p95"/>
          <p:cNvSpPr txBox="1"/>
          <p:nvPr/>
        </p:nvSpPr>
        <p:spPr>
          <a:xfrm>
            <a:off x="5740800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(McCurdy et al., 2016)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563" name="Google Shape;1563;p95"/>
          <p:cNvPicPr preferRelativeResize="0"/>
          <p:nvPr/>
        </p:nvPicPr>
        <p:blipFill rotWithShape="1">
          <a:blip r:embed="rId3">
            <a:alphaModFix/>
          </a:blip>
          <a:srcRect b="4874" l="3373" r="3680" t="4009"/>
          <a:stretch/>
        </p:blipFill>
        <p:spPr>
          <a:xfrm>
            <a:off x="1506825" y="1323900"/>
            <a:ext cx="6222924" cy="350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4" name="Google Shape;1564;p95"/>
          <p:cNvSpPr/>
          <p:nvPr/>
        </p:nvSpPr>
        <p:spPr>
          <a:xfrm>
            <a:off x="1685275" y="1191725"/>
            <a:ext cx="1763100" cy="438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詩韻單字集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565" name="Google Shape;1565;p95"/>
          <p:cNvSpPr/>
          <p:nvPr/>
        </p:nvSpPr>
        <p:spPr>
          <a:xfrm>
            <a:off x="3736738" y="1191725"/>
            <a:ext cx="1763100" cy="438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原文的同韻單字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566" name="Google Shape;1566;p95"/>
          <p:cNvSpPr/>
          <p:nvPr/>
        </p:nvSpPr>
        <p:spPr>
          <a:xfrm>
            <a:off x="5788213" y="1191725"/>
            <a:ext cx="1763100" cy="438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同韻單字</a:t>
            </a:r>
            <a:r>
              <a:rPr lang="en" sz="1600">
                <a:solidFill>
                  <a:srgbClr val="FFFFFF"/>
                </a:solidFill>
              </a:rPr>
              <a:t>拓撲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3"/>
          <p:cNvSpPr txBox="1"/>
          <p:nvPr>
            <p:ph idx="4294967295" type="body"/>
          </p:nvPr>
        </p:nvSpPr>
        <p:spPr>
          <a:xfrm>
            <a:off x="0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一山如畫對清江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一生心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向誰論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一見佳人便喜歡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今年好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一番新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心頭理曲強詞遮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去年百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頗相宜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田園價貫好商量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花開花謝在春風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彼此家居只一山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家道豊腴自飽溫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病患時時命蹇衰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陰裏詳看怪爾曹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蛩吟唧唧守孤幃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勞心汨汨竟何歸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與君夙昔結成冤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隨分堂前赴粥饘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憶昔蘭房分半釵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艱難險阻路蹊蹺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今年禾穀不如前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木有根荄水有源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北山門外好安居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一春風雨正瀟瀟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一朝無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忽遭官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三千法律八千文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子有三般不自由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世間萬物各有主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君今庚甲未亨通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君是山中萬戶侯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端百出慮雖長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河渠傍路有高低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知君指擬是空華</a:t>
            </a:r>
            <a:endParaRPr sz="1050"/>
          </a:p>
        </p:txBody>
      </p:sp>
      <p:sp>
        <p:nvSpPr>
          <p:cNvPr id="487" name="Google Shape;487;p33"/>
          <p:cNvSpPr txBox="1"/>
          <p:nvPr>
            <p:ph idx="4294967295" type="body"/>
          </p:nvPr>
        </p:nvSpPr>
        <p:spPr>
          <a:xfrm>
            <a:off x="1143015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門裏團圓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事事</a:t>
            </a:r>
            <a:r>
              <a:rPr lang="en" sz="1050"/>
              <a:t>雙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十八灘頭說與君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誰知去後有多般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富貴榮華萃汝身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直欲欺官行路斜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若較今年時運衰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到公庭彼此傷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貴賤窮通百歲中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如何似隔鬼門關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也須肚裏立乾坤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何須打瓦共鑽龜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舟中敵圖笑中刀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千里懸懸望信歸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疾病兼多是與非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今日相逢那得緣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何須妄想苦憂煎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而今忽把信音乖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南鳥孤飛依北巢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物價喧騰倍百年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君當自此究其原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若問終時慎厥初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千里行人去路遙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也是門衰墳未安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此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何如說與君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門庭蕭索冷如秋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一粒一毫君莫取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且向江頭作釣翁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信知騎馬勝騎牛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莫聽人言自主張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可歎長途日已西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底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茫茫未有涯</a:t>
            </a:r>
            <a:endParaRPr sz="1050"/>
          </a:p>
        </p:txBody>
      </p:sp>
      <p:sp>
        <p:nvSpPr>
          <p:cNvPr id="488" name="Google Shape;488;p33"/>
          <p:cNvSpPr txBox="1"/>
          <p:nvPr>
            <p:ph idx="4294967295" type="body"/>
          </p:nvPr>
        </p:nvSpPr>
        <p:spPr>
          <a:xfrm>
            <a:off x="2286031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誰料半途分折去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世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盡從流水去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人情冷暖君休訝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誰道機關難料處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一旦醜形臨月鏡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好把瓣香告神佛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縱使機關圖得勝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羨子榮華今已矣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日月如梭人易老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財多害己君當省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直教重見一陽復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藩籬剖破渾無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endParaRPr sz="105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等得榮華公子到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到頭來渾似夢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好把經文多諷誦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主張門戶誠難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endParaRPr sz="105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痴心指望成連理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今日貴人曾識面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災數流行多疫癘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莫隨道路人閒話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堪笑包藏許多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endParaRPr sz="105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移寡就多君得計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改換陰陽移禍福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善惡兩途君自作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若逢牛鼠交承日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英雄豪傑自天生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玉兔重生應發跡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今朝馬上看山色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一著仙機君記取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縱有榮華好時節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牢把腳根踏實地</a:t>
            </a:r>
            <a:endParaRPr sz="1050"/>
          </a:p>
        </p:txBody>
      </p:sp>
      <p:sp>
        <p:nvSpPr>
          <p:cNvPr id="489" name="Google Shape;489;p33"/>
          <p:cNvSpPr txBox="1"/>
          <p:nvPr>
            <p:ph idx="4294967295" type="body"/>
          </p:nvPr>
        </p:nvSpPr>
        <p:spPr>
          <a:xfrm>
            <a:off x="3429046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空幃無語對銀缸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功名富貴等浮雲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歷涉應知行路難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到頭獨立轉傷神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身投憲網莫咨嗟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莫教福謝悔無追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定為後世子孫殃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到頭萬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總成空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許多勞碌不如閒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福有胚胎禍有門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始可求神仗佛持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一種天生惜羽毛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秋冬括括雨靡靡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何如休要用心機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祈求戶內保嬋娟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百歲安閒得幾年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到底誰知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不諧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相逢卻在夏秋交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一陽復後始安全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訟到終凶是至言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鱗鴻雖便莫修書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如何歸路轉無聊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勸君莫作等閒看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一生禍福此中分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回春不用憂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也須步步循規矩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萬人頭上逞英雄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爭似騎牛得自由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紛紛鬧裏更思量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直須猴犬換金雞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善為善應永無差</a:t>
            </a:r>
            <a:endParaRPr sz="1050"/>
          </a:p>
        </p:txBody>
      </p:sp>
      <p:sp>
        <p:nvSpPr>
          <p:cNvPr id="490" name="Google Shape;490;p33"/>
          <p:cNvSpPr txBox="1"/>
          <p:nvPr>
            <p:ph idx="4294967295" type="body"/>
          </p:nvPr>
        </p:nvSpPr>
        <p:spPr>
          <a:xfrm>
            <a:off x="457206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門衰戶冷苦伶仃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兩家門戶各相當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春來雨水太連綿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乾亥來龍仔細看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崆峒城裏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如麻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捨舟遵路總相宜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萬人叢裏逞英豪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勤耕力作莫蹉跎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與君萬語復千言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箇中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緒更紛然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樽前無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且高歌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營為期望在春前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纔發君心天已知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一春萬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苦憂煎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一紙官書火急催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一般器用與人同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不分南北與西東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生前結得好緣姻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好將心地力耕耘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汝是人中最吉人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百千人面虎狼心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年來豐歉皆天數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佛說淘沙始見金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我曾許汝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和諧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奉公謹守莫欺心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知君袖內有驪珠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南販珍珠北販鹽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春夏纔過秋又冬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秋冬作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只尋常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假君財物自當還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喜鵲簷前報好音</a:t>
            </a:r>
            <a:endParaRPr sz="1050"/>
          </a:p>
        </p:txBody>
      </p:sp>
      <p:sp>
        <p:nvSpPr>
          <p:cNvPr id="491" name="Google Shape;491;p33"/>
          <p:cNvSpPr txBox="1"/>
          <p:nvPr>
            <p:ph idx="4294967295" type="body"/>
          </p:nvPr>
        </p:nvSpPr>
        <p:spPr>
          <a:xfrm>
            <a:off x="5715077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自嘆祈求不一靈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不是姻緣莫較量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入夏晴乾雨又愆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坎居午向自當安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無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如君有幾家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慎勿嬉遊逐貴兒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便欲飛騰霄漢高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衣食隨時安分過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祗欲平和雪爾冤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當局須知一著先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時未來時奈若何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誰料秋來又不然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何須問我決狐疑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夏裏營求始帖然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扁舟速下浪如雷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巧斲輪輿梓匠工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眼底昏昏耳似聾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一笑相逢情自親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彼此山頭總是墳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誤為誤作損精神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賴汝干戈用力深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自是今年旱較多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只緣君子不勞心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誰料修為汝自乖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自有亨通吉利臨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生不逢辰亦強圖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年來幾倍貨財添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紛紛謀慮攪心胸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春到門庭漸吉昌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謀賴心欺他自奸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知君千里欲歸心</a:t>
            </a:r>
            <a:endParaRPr sz="1050"/>
          </a:p>
        </p:txBody>
      </p:sp>
      <p:sp>
        <p:nvSpPr>
          <p:cNvPr id="492" name="Google Shape;492;p33"/>
          <p:cNvSpPr txBox="1"/>
          <p:nvPr>
            <p:ph idx="4294967295" type="body"/>
          </p:nvPr>
        </p:nvSpPr>
        <p:spPr>
          <a:xfrm>
            <a:off x="685809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幸有祖宗陰騭在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直待春風好消息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節氣直交三伏始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若移丑艮陰陽逆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勸汝不須勤致禱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一夜樽前兄與弟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爭奈承流風未便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縱使經商收倍利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訟則終凶君記取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長舌婦人休酷聽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白馬渡江嘶日暮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直遇清江貴公子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願子改圖從孝悌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更遇秋成冬至後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雖然目下多驚險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凡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有緣且隨分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熟讀黃庭經一卷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相當人物無高下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陰地不如心地好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堅牢一念酬香願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得勝回時秋漸老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與子定期三日內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榮華總得詩書效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但改新圖莫依舊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目下營求且休矣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可歎頭顱已如許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勸君止此求田舍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貴人垂手來相援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千里信音符遠望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幸有高臺明月鏡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繡幃重結鴛鴦帶</a:t>
            </a:r>
            <a:endParaRPr sz="1050"/>
          </a:p>
        </p:txBody>
      </p:sp>
      <p:sp>
        <p:nvSpPr>
          <p:cNvPr id="493" name="Google Shape;493;p33"/>
          <p:cNvSpPr txBox="1"/>
          <p:nvPr>
            <p:ph idx="4294967295" type="body"/>
          </p:nvPr>
        </p:nvSpPr>
        <p:spPr>
          <a:xfrm>
            <a:off x="800112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香煙未斷續螟蛉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卻調琴瑟向蘭房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喜逢滂沛足田園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門戶凋零家道難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徒勞生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苦咨嗟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明朝仇敵又相隨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青燈黃卷且勤勞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不如逐歲廩禾多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試於清夜把心捫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力行禮義要心堅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虎頭城裏看巍峨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一生活計始安全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不愁家室不相宜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恰如騎鶴與腰纏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保汝平安去復回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秋冬方遇主人翁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不論貴賤與窮通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得意休論富與貧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修為到底卻輸君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富貴榮華萃汝身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虎頭城裏喜相尋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田疇霑足雨滂沱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妙裏工夫仔細尋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營謀應得稱心懷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秋期與子定佳音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而今方得貴人扶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心欲多時何日厭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休把私心情意濃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萱堂快樂未渠央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請來對照破機關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葉落霜飛寒色侵</a:t>
            </a:r>
            <a:endParaRPr sz="1050"/>
          </a:p>
        </p:txBody>
      </p:sp>
      <p:sp>
        <p:nvSpPr>
          <p:cNvPr id="494" name="Google Shape;494;p33"/>
          <p:cNvSpPr/>
          <p:nvPr/>
        </p:nvSpPr>
        <p:spPr>
          <a:xfrm>
            <a:off x="8735525" y="4802825"/>
            <a:ext cx="261900" cy="261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3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9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Poemage </a:t>
            </a:r>
            <a:r>
              <a:rPr lang="en"/>
              <a:t>詩歌的聲音拓撲視覺化 (2/2)</a:t>
            </a:r>
            <a:endParaRPr/>
          </a:p>
        </p:txBody>
      </p:sp>
      <p:sp>
        <p:nvSpPr>
          <p:cNvPr id="1572" name="Google Shape;1572;p96"/>
          <p:cNvSpPr txBox="1"/>
          <p:nvPr>
            <p:ph idx="1" type="body"/>
          </p:nvPr>
        </p:nvSpPr>
        <p:spPr>
          <a:xfrm>
            <a:off x="1303800" y="3861250"/>
            <a:ext cx="70305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“to see </a:t>
            </a:r>
            <a:r>
              <a:rPr b="1" lang="en">
                <a:solidFill>
                  <a:srgbClr val="FF0000"/>
                </a:solidFill>
              </a:rPr>
              <a:t>you</a:t>
            </a:r>
            <a:r>
              <a:rPr lang="en"/>
              <a:t>”</a:t>
            </a:r>
            <a:endParaRPr/>
          </a:p>
        </p:txBody>
      </p:sp>
      <p:sp>
        <p:nvSpPr>
          <p:cNvPr id="1573" name="Google Shape;1573;p9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4" name="Google Shape;1574;p96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75" name="Google Shape;1575;p96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聲韻</a:t>
            </a:r>
            <a:endParaRPr b="1"/>
          </a:p>
        </p:txBody>
      </p:sp>
      <p:sp>
        <p:nvSpPr>
          <p:cNvPr id="1576" name="Google Shape;1576;p96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577" name="Google Shape;1577;p96"/>
          <p:cNvPicPr preferRelativeResize="0"/>
          <p:nvPr/>
        </p:nvPicPr>
        <p:blipFill rotWithShape="1">
          <a:blip r:embed="rId3">
            <a:alphaModFix/>
          </a:blip>
          <a:srcRect b="10562" l="0" r="12937" t="5070"/>
          <a:stretch/>
        </p:blipFill>
        <p:spPr>
          <a:xfrm>
            <a:off x="2546791" y="1597875"/>
            <a:ext cx="4050409" cy="30022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8" name="Google Shape;1578;p96"/>
          <p:cNvSpPr txBox="1"/>
          <p:nvPr/>
        </p:nvSpPr>
        <p:spPr>
          <a:xfrm>
            <a:off x="5740800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McCurdy et al.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, 2016)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9" name="Google Shape;1579;p96"/>
          <p:cNvSpPr/>
          <p:nvPr/>
        </p:nvSpPr>
        <p:spPr>
          <a:xfrm>
            <a:off x="6466200" y="2872650"/>
            <a:ext cx="1514700" cy="776400"/>
          </a:xfrm>
          <a:prstGeom prst="wedgeRoundRectCallout">
            <a:avLst>
              <a:gd fmla="val -78346" name="adj1"/>
              <a:gd fmla="val -1204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you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被獨立在聲韻流動之外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580" name="Google Shape;1580;p96"/>
          <p:cNvSpPr/>
          <p:nvPr/>
        </p:nvSpPr>
        <p:spPr>
          <a:xfrm>
            <a:off x="5176025" y="3093350"/>
            <a:ext cx="481800" cy="288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81" name="Google Shape;1581;p96"/>
          <p:cNvSpPr/>
          <p:nvPr/>
        </p:nvSpPr>
        <p:spPr>
          <a:xfrm>
            <a:off x="2656075" y="3148575"/>
            <a:ext cx="481800" cy="288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5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9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Poetry Visualization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詩歌視覺化 (1/2)</a:t>
            </a:r>
            <a:endParaRPr/>
          </a:p>
        </p:txBody>
      </p:sp>
      <p:sp>
        <p:nvSpPr>
          <p:cNvPr id="1587" name="Google Shape;1587;p97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8" name="Google Shape;1588;p9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89" name="Google Shape;1589;p97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90" name="Google Shape;1590;p97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聲韻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591" name="Google Shape;1591;p97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92" name="Google Shape;1592;p97"/>
          <p:cNvSpPr txBox="1"/>
          <p:nvPr/>
        </p:nvSpPr>
        <p:spPr>
          <a:xfrm>
            <a:off x="5740800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Abdul‐Rahman et al.</a:t>
            </a:r>
            <a:r>
              <a:rPr lang="en" sz="900">
                <a:latin typeface="Nunito"/>
                <a:ea typeface="Nunito"/>
                <a:cs typeface="Nunito"/>
                <a:sym typeface="Nunito"/>
              </a:rPr>
              <a:t>, 2013)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593" name="Google Shape;1593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806" y="1990050"/>
            <a:ext cx="6120290" cy="254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4" name="Google Shape;1594;p97"/>
          <p:cNvSpPr txBox="1"/>
          <p:nvPr/>
        </p:nvSpPr>
        <p:spPr>
          <a:xfrm>
            <a:off x="1974575" y="2331161"/>
            <a:ext cx="12345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聲韻關聯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5" name="Google Shape;1595;p97"/>
          <p:cNvSpPr txBox="1"/>
          <p:nvPr/>
        </p:nvSpPr>
        <p:spPr>
          <a:xfrm>
            <a:off x="1974575" y="2852761"/>
            <a:ext cx="12345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聲韻特色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6" name="Google Shape;1596;p97"/>
          <p:cNvSpPr txBox="1"/>
          <p:nvPr/>
        </p:nvSpPr>
        <p:spPr>
          <a:xfrm>
            <a:off x="1974575" y="3345350"/>
            <a:ext cx="19518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聲韻</a:t>
            </a: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單位與屬性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7" name="Google Shape;1597;p97"/>
          <p:cNvSpPr txBox="1"/>
          <p:nvPr/>
        </p:nvSpPr>
        <p:spPr>
          <a:xfrm>
            <a:off x="1974575" y="3881425"/>
            <a:ext cx="19518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文字</a:t>
            </a: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單位與屬性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8" name="Google Shape;1598;p97"/>
          <p:cNvSpPr txBox="1"/>
          <p:nvPr/>
        </p:nvSpPr>
        <p:spPr>
          <a:xfrm>
            <a:off x="1974575" y="4417500"/>
            <a:ext cx="19518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字義關聯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9" name="Google Shape;1599;p97"/>
          <p:cNvSpPr txBox="1"/>
          <p:nvPr/>
        </p:nvSpPr>
        <p:spPr>
          <a:xfrm>
            <a:off x="7471800" y="2664411"/>
            <a:ext cx="12345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聲韻區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0" name="Google Shape;1600;p97"/>
          <p:cNvSpPr txBox="1"/>
          <p:nvPr/>
        </p:nvSpPr>
        <p:spPr>
          <a:xfrm>
            <a:off x="7471800" y="3881436"/>
            <a:ext cx="12345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字義</a:t>
            </a: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區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9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Poetry Visualization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詩歌視覺化 (2/2)</a:t>
            </a:r>
            <a:endParaRPr/>
          </a:p>
        </p:txBody>
      </p:sp>
      <p:sp>
        <p:nvSpPr>
          <p:cNvPr id="1606" name="Google Shape;1606;p9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07" name="Google Shape;1607;p98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08" name="Google Shape;1608;p98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聲韻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609" name="Google Shape;1609;p98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10" name="Google Shape;1610;p98"/>
          <p:cNvSpPr txBox="1"/>
          <p:nvPr/>
        </p:nvSpPr>
        <p:spPr>
          <a:xfrm>
            <a:off x="5740800" y="4846025"/>
            <a:ext cx="29655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(Abdul‐Rahman et al., 2013)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11" name="Google Shape;1611;p98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2" name="Google Shape;161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79684"/>
            <a:ext cx="9144000" cy="975482"/>
          </a:xfrm>
          <a:prstGeom prst="rect">
            <a:avLst/>
          </a:prstGeom>
          <a:noFill/>
          <a:ln>
            <a:noFill/>
          </a:ln>
        </p:spPr>
      </p:pic>
      <p:sp>
        <p:nvSpPr>
          <p:cNvPr id="1613" name="Google Shape;1613;p98"/>
          <p:cNvSpPr/>
          <p:nvPr/>
        </p:nvSpPr>
        <p:spPr>
          <a:xfrm>
            <a:off x="6295375" y="1932525"/>
            <a:ext cx="1514700" cy="412500"/>
          </a:xfrm>
          <a:prstGeom prst="wedgeRoundRectCallout">
            <a:avLst>
              <a:gd fmla="val -18434" name="adj1"/>
              <a:gd fmla="val 11125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聲韻關聯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614" name="Google Shape;1614;p98"/>
          <p:cNvSpPr/>
          <p:nvPr/>
        </p:nvSpPr>
        <p:spPr>
          <a:xfrm>
            <a:off x="4962425" y="3965633"/>
            <a:ext cx="1514700" cy="412500"/>
          </a:xfrm>
          <a:prstGeom prst="wedgeRoundRectCallout">
            <a:avLst>
              <a:gd fmla="val -20828" name="adj1"/>
              <a:gd fmla="val -11728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字義</a:t>
            </a:r>
            <a:r>
              <a:rPr b="1" lang="en" sz="1600">
                <a:solidFill>
                  <a:schemeClr val="lt1"/>
                </a:solidFill>
              </a:rPr>
              <a:t>關聯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99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Part 6.</a:t>
            </a:r>
            <a:endParaRPr b="0"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語義</a:t>
            </a:r>
            <a:r>
              <a:rPr lang="en"/>
              <a:t>分析</a:t>
            </a:r>
            <a:endParaRPr/>
          </a:p>
        </p:txBody>
      </p:sp>
      <p:sp>
        <p:nvSpPr>
          <p:cNvPr id="1620" name="Google Shape;1620;p9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4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5" name="Google Shape;1625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9225" y="1691550"/>
            <a:ext cx="4976999" cy="2702201"/>
          </a:xfrm>
          <a:prstGeom prst="rect">
            <a:avLst/>
          </a:prstGeom>
          <a:noFill/>
          <a:ln>
            <a:noFill/>
          </a:ln>
        </p:spPr>
      </p:pic>
      <p:sp>
        <p:nvSpPr>
          <p:cNvPr id="1626" name="Google Shape;1626;p10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WordNet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詞彙</a:t>
            </a:r>
            <a:r>
              <a:rPr lang="en"/>
              <a:t>語義</a:t>
            </a:r>
            <a:r>
              <a:rPr lang="en"/>
              <a:t>網 (1/2)</a:t>
            </a:r>
            <a:endParaRPr/>
          </a:p>
        </p:txBody>
      </p:sp>
      <p:sp>
        <p:nvSpPr>
          <p:cNvPr id="1627" name="Google Shape;1627;p100"/>
          <p:cNvSpPr txBox="1"/>
          <p:nvPr>
            <p:ph idx="1" type="body"/>
          </p:nvPr>
        </p:nvSpPr>
        <p:spPr>
          <a:xfrm>
            <a:off x="618050" y="1724025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單字組成的網路</a:t>
            </a:r>
            <a:endParaRPr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lang="en"/>
              <a:t>上位、下位關係</a:t>
            </a:r>
            <a:endParaRPr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lang="en"/>
              <a:t>同義詞 (synset)</a:t>
            </a:r>
            <a:endParaRPr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分成名詞、動詞、形容詞、副詞</a:t>
            </a:r>
            <a:endParaRPr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支援機器自動分析</a:t>
            </a:r>
            <a:endParaRPr/>
          </a:p>
        </p:txBody>
      </p:sp>
      <p:sp>
        <p:nvSpPr>
          <p:cNvPr id="1628" name="Google Shape;1628;p10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29" name="Google Shape;1629;p100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30" name="Google Shape;1630;p100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詞典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631" name="Google Shape;1631;p100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32" name="Google Shape;1632;p100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(Bird, Klein, Loper, 2014)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7" name="Google Shape;163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650" y="1311825"/>
            <a:ext cx="6196800" cy="336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8" name="Google Shape;1638;p10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WordNet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詞彙語義網 (2/2)</a:t>
            </a:r>
            <a:endParaRPr/>
          </a:p>
        </p:txBody>
      </p:sp>
      <p:sp>
        <p:nvSpPr>
          <p:cNvPr id="1639" name="Google Shape;1639;p10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40" name="Google Shape;1640;p101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41" name="Google Shape;1641;p101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詞典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642" name="Google Shape;1642;p101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43" name="Google Shape;1643;p101"/>
          <p:cNvSpPr/>
          <p:nvPr/>
        </p:nvSpPr>
        <p:spPr>
          <a:xfrm>
            <a:off x="3445700" y="3177550"/>
            <a:ext cx="1169100" cy="524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644" name="Google Shape;1644;p101"/>
          <p:cNvSpPr/>
          <p:nvPr/>
        </p:nvSpPr>
        <p:spPr>
          <a:xfrm>
            <a:off x="1779500" y="3996175"/>
            <a:ext cx="1169100" cy="524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645" name="Google Shape;1645;p101"/>
          <p:cNvSpPr/>
          <p:nvPr/>
        </p:nvSpPr>
        <p:spPr>
          <a:xfrm>
            <a:off x="3402900" y="3996175"/>
            <a:ext cx="1169100" cy="524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646" name="Google Shape;1646;p101"/>
          <p:cNvSpPr/>
          <p:nvPr/>
        </p:nvSpPr>
        <p:spPr>
          <a:xfrm>
            <a:off x="4880750" y="3996175"/>
            <a:ext cx="1169100" cy="524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647" name="Google Shape;1647;p101"/>
          <p:cNvSpPr/>
          <p:nvPr/>
        </p:nvSpPr>
        <p:spPr>
          <a:xfrm>
            <a:off x="1779500" y="3264250"/>
            <a:ext cx="1169100" cy="351000"/>
          </a:xfrm>
          <a:prstGeom prst="wedgeRoundRectCallout">
            <a:avLst>
              <a:gd fmla="val 83909" name="adj1"/>
              <a:gd fmla="val -76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查詢中心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648" name="Google Shape;1648;p101"/>
          <p:cNvSpPr/>
          <p:nvPr/>
        </p:nvSpPr>
        <p:spPr>
          <a:xfrm>
            <a:off x="452700" y="4053875"/>
            <a:ext cx="902100" cy="351000"/>
          </a:xfrm>
          <a:prstGeom prst="wedgeRoundRectCallout">
            <a:avLst>
              <a:gd fmla="val 83909" name="adj1"/>
              <a:gd fmla="val -766" name="adj2"/>
              <a:gd fmla="val 0" name="adj3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下位詞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649" name="Google Shape;1649;p101"/>
          <p:cNvSpPr/>
          <p:nvPr/>
        </p:nvSpPr>
        <p:spPr>
          <a:xfrm>
            <a:off x="5090200" y="2350675"/>
            <a:ext cx="1292100" cy="524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650" name="Google Shape;1650;p101"/>
          <p:cNvSpPr/>
          <p:nvPr/>
        </p:nvSpPr>
        <p:spPr>
          <a:xfrm>
            <a:off x="3712700" y="2423900"/>
            <a:ext cx="902100" cy="351000"/>
          </a:xfrm>
          <a:prstGeom prst="wedgeRoundRectCallout">
            <a:avLst>
              <a:gd fmla="val 83909" name="adj1"/>
              <a:gd fmla="val -766" name="adj2"/>
              <a:gd fmla="val 0" name="adj3"/>
            </a:avLst>
          </a:prstGeom>
          <a:solidFill>
            <a:srgbClr val="0000F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上位詞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651" name="Google Shape;1651;p101"/>
          <p:cNvSpPr txBox="1"/>
          <p:nvPr/>
        </p:nvSpPr>
        <p:spPr>
          <a:xfrm>
            <a:off x="6955350" y="4846025"/>
            <a:ext cx="17508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(Bird, Klein, Loper, 2014)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2" name="Google Shape;1652;p101"/>
          <p:cNvSpPr txBox="1"/>
          <p:nvPr/>
        </p:nvSpPr>
        <p:spPr>
          <a:xfrm>
            <a:off x="1835738" y="4520575"/>
            <a:ext cx="10566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掀背車</a:t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3" name="Google Shape;1653;p101"/>
          <p:cNvSpPr txBox="1"/>
          <p:nvPr/>
        </p:nvSpPr>
        <p:spPr>
          <a:xfrm>
            <a:off x="3501938" y="4520575"/>
            <a:ext cx="10566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小轎車</a:t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4" name="Google Shape;1654;p101"/>
          <p:cNvSpPr txBox="1"/>
          <p:nvPr/>
        </p:nvSpPr>
        <p:spPr>
          <a:xfrm>
            <a:off x="4936988" y="4520575"/>
            <a:ext cx="10566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耗油車</a:t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5" name="Google Shape;1655;p101"/>
          <p:cNvSpPr txBox="1"/>
          <p:nvPr/>
        </p:nvSpPr>
        <p:spPr>
          <a:xfrm>
            <a:off x="3501938" y="2862325"/>
            <a:ext cx="10566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汽</a:t>
            </a: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車</a:t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6" name="Google Shape;1656;p101"/>
          <p:cNvSpPr txBox="1"/>
          <p:nvPr/>
        </p:nvSpPr>
        <p:spPr>
          <a:xfrm>
            <a:off x="6382263" y="2417000"/>
            <a:ext cx="10566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交通工具</a:t>
            </a:r>
            <a:endParaRPr sz="1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0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1" name="Google Shape;1661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1001" y="0"/>
            <a:ext cx="4085200" cy="5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2" name="Google Shape;1662;p10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DocuBurst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文件爆裂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科學教科書的視覺化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中心點為「idea」</a:t>
            </a:r>
            <a:endParaRPr b="0" sz="2400"/>
          </a:p>
        </p:txBody>
      </p:sp>
      <p:sp>
        <p:nvSpPr>
          <p:cNvPr id="1663" name="Google Shape;1663;p10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4" name="Google Shape;1664;p102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65" name="Google Shape;1665;p102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詞典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666" name="Google Shape;1666;p102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67" name="Google Shape;1667;p102"/>
          <p:cNvSpPr txBox="1"/>
          <p:nvPr/>
        </p:nvSpPr>
        <p:spPr>
          <a:xfrm>
            <a:off x="6302600" y="4846025"/>
            <a:ext cx="24036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(Collins, Carpendale, &amp; Penn, 2009)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668" name="Google Shape;1668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2170" y="2371038"/>
            <a:ext cx="2991025" cy="2452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9" name="Google Shape;1669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125" y="2531513"/>
            <a:ext cx="2151651" cy="20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3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10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文字的</a:t>
            </a:r>
            <a:r>
              <a:rPr lang="en"/>
              <a:t>語義</a:t>
            </a:r>
            <a:r>
              <a:rPr lang="en"/>
              <a:t>會跟隨前後文而變動</a:t>
            </a:r>
            <a:endParaRPr/>
          </a:p>
        </p:txBody>
      </p:sp>
      <p:sp>
        <p:nvSpPr>
          <p:cNvPr id="1675" name="Google Shape;1675;p10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76" name="Google Shape;1676;p103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77" name="Google Shape;1677;p103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自動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678" name="Google Shape;1678;p103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79" name="Google Shape;1679;p103"/>
          <p:cNvSpPr/>
          <p:nvPr/>
        </p:nvSpPr>
        <p:spPr>
          <a:xfrm>
            <a:off x="1191738" y="1865050"/>
            <a:ext cx="3297000" cy="509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東西</a:t>
            </a:r>
            <a:r>
              <a:rPr lang="en" sz="2400"/>
              <a:t>橫貫公路</a:t>
            </a:r>
            <a:endParaRPr sz="2400"/>
          </a:p>
        </p:txBody>
      </p:sp>
      <p:sp>
        <p:nvSpPr>
          <p:cNvPr id="1680" name="Google Shape;1680;p103"/>
          <p:cNvSpPr/>
          <p:nvPr/>
        </p:nvSpPr>
        <p:spPr>
          <a:xfrm>
            <a:off x="4655263" y="1865050"/>
            <a:ext cx="3297000" cy="509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我不是個好</a:t>
            </a:r>
            <a:r>
              <a:rPr lang="en" sz="2400">
                <a:solidFill>
                  <a:srgbClr val="FF0000"/>
                </a:solidFill>
              </a:rPr>
              <a:t>東西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1681" name="Google Shape;1681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5300" y="2447475"/>
            <a:ext cx="2489900" cy="191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2" name="Google Shape;1682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7650" y="2447475"/>
            <a:ext cx="1912250" cy="191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10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200"/>
              <a:t>the principle of compositionality</a:t>
            </a:r>
            <a:endParaRPr b="0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複合性原理</a:t>
            </a:r>
            <a:endParaRPr/>
          </a:p>
        </p:txBody>
      </p:sp>
      <p:sp>
        <p:nvSpPr>
          <p:cNvPr id="1688" name="Google Shape;1688;p104"/>
          <p:cNvSpPr txBox="1"/>
          <p:nvPr>
            <p:ph idx="1" type="body"/>
          </p:nvPr>
        </p:nvSpPr>
        <p:spPr>
          <a:xfrm>
            <a:off x="2813475" y="1597875"/>
            <a:ext cx="5520900" cy="29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一個複雜表達式的</a:t>
            </a:r>
            <a:r>
              <a:rPr b="1" lang="en" sz="2400">
                <a:solidFill>
                  <a:srgbClr val="FF0000"/>
                </a:solidFill>
                <a:highlight>
                  <a:srgbClr val="FFFF00"/>
                </a:highlight>
              </a:rPr>
              <a:t>意義 (=語義)</a:t>
            </a:r>
            <a:r>
              <a:rPr lang="en" sz="2400"/>
              <a:t>是由</a:t>
            </a:r>
            <a:endParaRPr sz="2400"/>
          </a:p>
          <a:p>
            <a:pPr indent="-3683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其各組成部分的</a:t>
            </a:r>
            <a:r>
              <a:rPr b="1" lang="en" sz="2200">
                <a:solidFill>
                  <a:srgbClr val="FF0000"/>
                </a:solidFill>
                <a:highlight>
                  <a:srgbClr val="FFFF00"/>
                </a:highlight>
              </a:rPr>
              <a:t>意義(=文字)</a:t>
            </a:r>
            <a:r>
              <a:rPr lang="en" sz="2200"/>
              <a:t> </a:t>
            </a:r>
            <a:br>
              <a:rPr lang="en" sz="2200"/>
            </a:br>
            <a:r>
              <a:rPr lang="en" sz="2200"/>
              <a:t>以及</a:t>
            </a:r>
            <a:endParaRPr sz="2200"/>
          </a:p>
          <a:p>
            <a:pPr indent="-3683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用以結合它們的</a:t>
            </a:r>
            <a:r>
              <a:rPr b="1" lang="en" sz="2200">
                <a:solidFill>
                  <a:srgbClr val="FF0000"/>
                </a:solidFill>
                <a:highlight>
                  <a:srgbClr val="FFFF00"/>
                </a:highlight>
              </a:rPr>
              <a:t>規則 (=文法)</a:t>
            </a:r>
            <a:r>
              <a:rPr b="1" lang="en" sz="2200"/>
              <a:t> </a:t>
            </a:r>
            <a:br>
              <a:rPr lang="en" sz="2200"/>
            </a:br>
            <a:r>
              <a:rPr lang="en" sz="2200"/>
              <a:t>來決定的。</a:t>
            </a:r>
            <a:endParaRPr sz="22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1689" name="Google Shape;1689;p10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90" name="Google Shape;1690;p104"/>
          <p:cNvSpPr txBox="1"/>
          <p:nvPr/>
        </p:nvSpPr>
        <p:spPr>
          <a:xfrm>
            <a:off x="465425" y="3772125"/>
            <a:ext cx="26544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400">
                <a:latin typeface="Microsoft JhengHei"/>
                <a:ea typeface="Microsoft JhengHei"/>
                <a:cs typeface="Microsoft JhengHei"/>
                <a:sym typeface="Microsoft JhengHei"/>
              </a:rPr>
              <a:t>Gottlob Frege</a:t>
            </a:r>
            <a:endParaRPr b="1"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(1848-1925)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91" name="Google Shape;1691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150" y="1553925"/>
            <a:ext cx="1720950" cy="23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2" name="Google Shape;1692;p104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93" name="Google Shape;1693;p104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語義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694" name="Google Shape;1694;p104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p10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文本中的</a:t>
            </a:r>
            <a:r>
              <a:rPr lang="en"/>
              <a:t>語義</a:t>
            </a:r>
            <a:r>
              <a:rPr lang="en"/>
              <a:t>萃取</a:t>
            </a:r>
            <a:endParaRPr/>
          </a:p>
        </p:txBody>
      </p:sp>
      <p:sp>
        <p:nvSpPr>
          <p:cNvPr id="1700" name="Google Shape;1700;p105"/>
          <p:cNvSpPr txBox="1"/>
          <p:nvPr>
            <p:ph idx="1" type="body"/>
          </p:nvPr>
        </p:nvSpPr>
        <p:spPr>
          <a:xfrm>
            <a:off x="5543150" y="1509750"/>
            <a:ext cx="2791200" cy="302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chase</a:t>
            </a:r>
            <a:r>
              <a:rPr lang="en"/>
              <a:t>這個字在文本中的...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出現頻率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出現位置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與dog的相對距離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與cat的相對距離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與其他字的相對距離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...</a:t>
            </a:r>
            <a:endParaRPr/>
          </a:p>
        </p:txBody>
      </p:sp>
      <p:sp>
        <p:nvSpPr>
          <p:cNvPr id="1701" name="Google Shape;1701;p10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2" name="Google Shape;1702;p105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03" name="Google Shape;1703;p105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語義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704" name="Google Shape;1704;p105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05" name="Google Shape;1705;p105"/>
          <p:cNvSpPr/>
          <p:nvPr/>
        </p:nvSpPr>
        <p:spPr>
          <a:xfrm>
            <a:off x="618050" y="2161075"/>
            <a:ext cx="4825500" cy="509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white dog </a:t>
            </a:r>
            <a:r>
              <a:rPr lang="en" sz="2400">
                <a:solidFill>
                  <a:srgbClr val="FF0000"/>
                </a:solidFill>
              </a:rPr>
              <a:t>chases</a:t>
            </a:r>
            <a:r>
              <a:rPr lang="en" sz="2400"/>
              <a:t> a brown cat</a:t>
            </a:r>
            <a:endParaRPr sz="2400"/>
          </a:p>
        </p:txBody>
      </p:sp>
      <p:sp>
        <p:nvSpPr>
          <p:cNvPr id="1706" name="Google Shape;1706;p105"/>
          <p:cNvSpPr/>
          <p:nvPr/>
        </p:nvSpPr>
        <p:spPr>
          <a:xfrm>
            <a:off x="618050" y="2766150"/>
            <a:ext cx="4825500" cy="509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 brown cat </a:t>
            </a:r>
            <a:r>
              <a:rPr lang="en" sz="2400">
                <a:solidFill>
                  <a:srgbClr val="FF0000"/>
                </a:solidFill>
              </a:rPr>
              <a:t>chases</a:t>
            </a:r>
            <a:r>
              <a:rPr lang="en" sz="2400"/>
              <a:t> the white dog</a:t>
            </a:r>
            <a:endParaRPr sz="2400"/>
          </a:p>
        </p:txBody>
      </p:sp>
      <p:sp>
        <p:nvSpPr>
          <p:cNvPr id="1707" name="Google Shape;1707;p105"/>
          <p:cNvSpPr/>
          <p:nvPr/>
        </p:nvSpPr>
        <p:spPr>
          <a:xfrm>
            <a:off x="618050" y="3371225"/>
            <a:ext cx="4825500" cy="509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 brown cat </a:t>
            </a:r>
            <a:r>
              <a:rPr lang="en" sz="2400">
                <a:solidFill>
                  <a:srgbClr val="FF0000"/>
                </a:solidFill>
              </a:rPr>
              <a:t>chases</a:t>
            </a:r>
            <a:r>
              <a:rPr lang="en" sz="2400"/>
              <a:t> the black dog</a:t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4"/>
          <p:cNvSpPr txBox="1"/>
          <p:nvPr>
            <p:ph idx="4294967295" type="body"/>
          </p:nvPr>
        </p:nvSpPr>
        <p:spPr>
          <a:xfrm>
            <a:off x="0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一山如畫對清江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一生心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向誰論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一見佳人便喜歡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今年好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一番新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心頭理曲強詞遮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去年百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頗相宜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田園價貫好商量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花開花謝在春風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彼此家居只一山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家道豊腴自飽溫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病患時時命蹇衰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陰裏詳看怪爾曹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蛩吟唧唧守孤幃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勞心汨汨竟何歸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與君夙昔結成冤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隨分堂前赴粥饘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憶昔蘭房分半釵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艱難險阻路蹊蹺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今年禾穀不如前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木有根荄水有源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北山門外好安居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一春風雨正瀟瀟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一朝無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忽遭官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三千法律八千文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子有三般不自由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世間萬物各有主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君今庚甲未亨通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君是山中萬戶侯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端百出慮雖長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河渠傍路有高低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知君指擬是空華</a:t>
            </a:r>
            <a:endParaRPr sz="1050"/>
          </a:p>
        </p:txBody>
      </p:sp>
      <p:sp>
        <p:nvSpPr>
          <p:cNvPr id="501" name="Google Shape;501;p34"/>
          <p:cNvSpPr txBox="1"/>
          <p:nvPr>
            <p:ph idx="4294967295" type="body"/>
          </p:nvPr>
        </p:nvSpPr>
        <p:spPr>
          <a:xfrm>
            <a:off x="1143015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門裏團圓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事事</a:t>
            </a:r>
            <a:r>
              <a:rPr lang="en" sz="1050"/>
              <a:t>雙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十八灘頭說與君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誰知去後有多般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富貴榮華萃汝身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直欲欺官行路斜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若較今年時運衰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到公庭彼此傷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貴賤窮通百歲中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如何似隔鬼門關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也須肚裏立乾坤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何須打瓦共鑽龜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舟中敵圖笑中刀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千里懸懸望信歸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疾病兼多是與非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今日相逢那得緣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何須妄想苦憂煎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而今忽把信音乖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南鳥孤飛依北巢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物價喧騰倍百年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君當自此究其原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若問終時慎厥初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千里行人去路遙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也是門衰墳未安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此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何如說與君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門庭蕭索冷如秋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一粒一毫君莫取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且向江頭作釣翁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信知騎馬勝騎牛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莫聽人言自主張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可歎長途日已西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底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茫茫未有涯</a:t>
            </a:r>
            <a:endParaRPr sz="1050"/>
          </a:p>
        </p:txBody>
      </p:sp>
      <p:sp>
        <p:nvSpPr>
          <p:cNvPr id="502" name="Google Shape;502;p34"/>
          <p:cNvSpPr txBox="1"/>
          <p:nvPr>
            <p:ph idx="4294967295" type="body"/>
          </p:nvPr>
        </p:nvSpPr>
        <p:spPr>
          <a:xfrm>
            <a:off x="2286031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誰料半途分折去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世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盡從流水去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人情冷暖君休訝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誰道機關難料處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一旦醜形臨月鏡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好把瓣香告神佛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縱使機關圖得勝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羨子榮華今已矣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日月如梭人易老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財多害己君當省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直教重見一陽復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藩籬剖破渾無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endParaRPr sz="105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等得榮華公子到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到頭來渾似夢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好把經文多諷誦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主張門戶誠難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endParaRPr sz="105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痴心指望成連理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今日貴人曾識面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災數流行多疫癘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莫隨道路人閒話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堪笑包藏許多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endParaRPr sz="105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移寡就多君得計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改換陰陽移禍福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善惡兩途君自作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若逢牛鼠交承日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英雄豪傑自天生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玉兔重生應發跡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今朝馬上看山色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一著仙機君記取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縱有榮華好時節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牢把腳根踏實地</a:t>
            </a:r>
            <a:endParaRPr sz="1050"/>
          </a:p>
        </p:txBody>
      </p:sp>
      <p:sp>
        <p:nvSpPr>
          <p:cNvPr id="503" name="Google Shape;503;p34"/>
          <p:cNvSpPr txBox="1"/>
          <p:nvPr>
            <p:ph idx="4294967295" type="body"/>
          </p:nvPr>
        </p:nvSpPr>
        <p:spPr>
          <a:xfrm>
            <a:off x="3429046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空幃無語對銀缸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功名富貴等浮雲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歷涉應知行路難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到頭獨立轉傷神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身投憲網莫咨嗟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莫教福謝悔無追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定為後世子孫殃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到頭萬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總成空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許多勞碌不如閒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福有胚胎禍有門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始可求神仗佛持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一種天生惜羽毛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秋冬括括雨靡靡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何如休要用心機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祈求戶內保嬋娟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百歲安閒得幾年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到底誰知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不諧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相逢卻在夏秋交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一陽復後始安全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訟到終凶是至言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鱗鴻雖便莫修書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如何歸路轉無聊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勸君莫作等閒看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一生禍福此中分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回春不用憂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也須步步循規矩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萬人頭上逞英雄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爭似騎牛得自由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紛紛鬧裏更思量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直須猴犬換金雞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善為善應永無差</a:t>
            </a:r>
            <a:endParaRPr sz="1050"/>
          </a:p>
        </p:txBody>
      </p:sp>
      <p:sp>
        <p:nvSpPr>
          <p:cNvPr id="504" name="Google Shape;504;p34"/>
          <p:cNvSpPr txBox="1"/>
          <p:nvPr>
            <p:ph idx="4294967295" type="body"/>
          </p:nvPr>
        </p:nvSpPr>
        <p:spPr>
          <a:xfrm>
            <a:off x="457206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門衰戶冷苦伶仃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兩家門戶各相當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春來雨水太連綿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乾亥來龍仔細看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崆峒城裏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如麻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捨舟遵路總相宜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萬人叢裏逞英豪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勤耕力作莫蹉跎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與君萬語復千言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箇中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緒更紛然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樽前無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且高歌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營為期望在春前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纔發君心天已知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一春萬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苦憂煎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一紙官書火急催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一般器用與人同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不分南北與西東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生前結得好緣姻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好將心地力耕耘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汝是人中最吉人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百千人面虎狼心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年來豐歉皆天數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佛說淘沙始見金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我曾許汝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和諧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奉公謹守莫欺心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知君袖內有驪珠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南販珍珠北販鹽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春夏纔過秋又冬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秋冬作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只尋常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假君財物自當還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喜鵲簷前報好音</a:t>
            </a:r>
            <a:endParaRPr sz="1050"/>
          </a:p>
        </p:txBody>
      </p:sp>
      <p:sp>
        <p:nvSpPr>
          <p:cNvPr id="505" name="Google Shape;505;p34"/>
          <p:cNvSpPr txBox="1"/>
          <p:nvPr>
            <p:ph idx="4294967295" type="body"/>
          </p:nvPr>
        </p:nvSpPr>
        <p:spPr>
          <a:xfrm>
            <a:off x="5715077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自嘆祈求不一靈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不是姻緣莫較量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入夏晴乾雨又愆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坎居午向自當安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無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如君有幾家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慎勿嬉遊逐貴兒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便欲飛騰霄漢高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衣食隨時安分過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祗欲平和雪爾冤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當局須知一著先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時未來時奈若何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誰料秋來又不然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何須問我決狐疑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夏裏營求始帖然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扁舟速下浪如雷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巧斲輪輿梓匠工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眼底昏昏耳似聾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一笑相逢情自親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彼此山頭總是墳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誤為誤作損精神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賴汝干戈用力深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自是今年旱較多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只緣君子不勞心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誰料修為汝自乖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自有亨通吉利臨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生不逢辰亦強圖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年來幾倍貨財添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紛紛謀慮攪心胸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春到門庭漸吉昌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謀賴心欺他自奸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知君千里欲歸心</a:t>
            </a:r>
            <a:endParaRPr sz="1050"/>
          </a:p>
        </p:txBody>
      </p:sp>
      <p:sp>
        <p:nvSpPr>
          <p:cNvPr id="506" name="Google Shape;506;p34"/>
          <p:cNvSpPr txBox="1"/>
          <p:nvPr>
            <p:ph idx="4294967295" type="body"/>
          </p:nvPr>
        </p:nvSpPr>
        <p:spPr>
          <a:xfrm>
            <a:off x="685809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幸有祖宗陰騭在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直待春風好消息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節氣直交三伏始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若移丑艮陰陽逆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勸汝不須勤致禱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一夜樽前兄與弟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爭奈承流風未便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縱使經商收倍利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訟則終凶君記取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長舌婦人休酷聽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白馬渡江嘶日暮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直遇清江貴公子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願子改圖從孝悌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更遇秋成冬至後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雖然目下多驚險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凡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有緣且隨分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熟讀黃庭經一卷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相當人物無高下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陰地不如心地好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堅牢一念酬香願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得勝回時秋漸老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與子定期三日內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榮華總得詩書效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但改新圖莫依舊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目下營求且休矣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可歎頭顱已如許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勸君止此求田舍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貴人垂手來相援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千里信音符遠望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幸有高臺明月鏡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繡幃重結鴛鴦帶</a:t>
            </a:r>
            <a:endParaRPr sz="1050"/>
          </a:p>
        </p:txBody>
      </p:sp>
      <p:sp>
        <p:nvSpPr>
          <p:cNvPr id="507" name="Google Shape;507;p34"/>
          <p:cNvSpPr txBox="1"/>
          <p:nvPr>
            <p:ph idx="4294967295" type="body"/>
          </p:nvPr>
        </p:nvSpPr>
        <p:spPr>
          <a:xfrm>
            <a:off x="8001122" y="-12800"/>
            <a:ext cx="1143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香煙未斷續螟蛉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卻調琴瑟向蘭房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喜逢滂沛足田園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門戶凋零家道難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徒勞生</a:t>
            </a:r>
            <a:r>
              <a:rPr lang="en" sz="1050">
                <a:solidFill>
                  <a:srgbClr val="FF0000"/>
                </a:solidFill>
                <a:highlight>
                  <a:srgbClr val="FFFF00"/>
                </a:highlight>
              </a:rPr>
              <a:t>事</a:t>
            </a:r>
            <a:r>
              <a:rPr lang="en" sz="1050"/>
              <a:t>苦咨嗟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明朝仇敵又相隨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青燈黃卷且勤勞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不如逐歲廩禾多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試於清夜把心捫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力行禮義要心堅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虎頭城裏看巍峨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一生活計始安全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不愁家室不相宜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恰如騎鶴與腰纏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保汝平安去復回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秋冬方遇主人翁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不論貴賤與窮通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得意休論富與貧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修為到底卻輸君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富貴榮華萃汝身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虎頭城裏喜相尋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田疇霑足雨滂沱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妙裏工夫仔細尋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營謀應得稱心懷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秋期與子定佳音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而今方得貴人扶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心欲多時何日厭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休把私心情意濃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萱堂快樂未渠央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請來對照破機關</a:t>
            </a:r>
            <a:endParaRPr sz="1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葉落霜飛寒色侵</a:t>
            </a:r>
            <a:endParaRPr sz="1050"/>
          </a:p>
        </p:txBody>
      </p:sp>
      <p:sp>
        <p:nvSpPr>
          <p:cNvPr id="508" name="Google Shape;508;p34"/>
          <p:cNvSpPr/>
          <p:nvPr/>
        </p:nvSpPr>
        <p:spPr>
          <a:xfrm>
            <a:off x="-50" y="-12800"/>
            <a:ext cx="9144000" cy="5156100"/>
          </a:xfrm>
          <a:prstGeom prst="rect">
            <a:avLst/>
          </a:prstGeom>
          <a:solidFill>
            <a:srgbClr val="FFFFFF">
              <a:alpha val="4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34"/>
          <p:cNvSpPr/>
          <p:nvPr/>
        </p:nvSpPr>
        <p:spPr>
          <a:xfrm>
            <a:off x="5150525" y="150"/>
            <a:ext cx="39933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4"/>
          <p:cNvSpPr/>
          <p:nvPr/>
        </p:nvSpPr>
        <p:spPr>
          <a:xfrm>
            <a:off x="8735525" y="4802825"/>
            <a:ext cx="261900" cy="261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3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2" name="Google Shape;512;p34"/>
          <p:cNvGrpSpPr/>
          <p:nvPr/>
        </p:nvGrpSpPr>
        <p:grpSpPr>
          <a:xfrm>
            <a:off x="278350" y="271425"/>
            <a:ext cx="4728000" cy="4728000"/>
            <a:chOff x="278350" y="271425"/>
            <a:chExt cx="4728000" cy="4728000"/>
          </a:xfrm>
        </p:grpSpPr>
        <p:sp>
          <p:nvSpPr>
            <p:cNvPr id="513" name="Google Shape;513;p34"/>
            <p:cNvSpPr/>
            <p:nvPr/>
          </p:nvSpPr>
          <p:spPr>
            <a:xfrm>
              <a:off x="278350" y="271425"/>
              <a:ext cx="4728000" cy="47280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4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14288" rotWithShape="0" algn="bl" dir="5400000" dist="9525">
                <a:srgbClr val="FFFFFF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14" name="Google Shape;514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9851" y="589100"/>
              <a:ext cx="4053851" cy="4192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5" name="Google Shape;515;p34"/>
          <p:cNvSpPr txBox="1"/>
          <p:nvPr>
            <p:ph idx="4294967295" type="title"/>
          </p:nvPr>
        </p:nvSpPr>
        <p:spPr>
          <a:xfrm>
            <a:off x="5340250" y="598575"/>
            <a:ext cx="2994000" cy="99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雷雨師一百</a:t>
            </a:r>
            <a:r>
              <a:rPr lang="en">
                <a:solidFill>
                  <a:srgbClr val="FFFF00"/>
                </a:solidFill>
              </a:rPr>
              <a:t>籤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516" name="Google Shape;516;p34"/>
          <p:cNvSpPr txBox="1"/>
          <p:nvPr>
            <p:ph idx="4294967295" type="body"/>
          </p:nvPr>
        </p:nvSpPr>
        <p:spPr>
          <a:xfrm>
            <a:off x="5340250" y="1990050"/>
            <a:ext cx="29940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此籤詩是由天仙雷雨師所降，在許多寺廟廣泛使用，尤以關帝廟、城隍廟多採用此本籤詩，故有人稱它為關帝籤、城隍籤，而且雷雨師籤詩也可以在其他主神之寺廟見到。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p10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Word2vec</a:t>
            </a:r>
            <a:endParaRPr/>
          </a:p>
        </p:txBody>
      </p:sp>
      <p:sp>
        <p:nvSpPr>
          <p:cNvPr id="1713" name="Google Shape;1713;p10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4" name="Google Shape;1714;p106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15" name="Google Shape;1715;p106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語義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716" name="Google Shape;1716;p106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grpSp>
        <p:nvGrpSpPr>
          <p:cNvPr id="1717" name="Google Shape;1717;p106"/>
          <p:cNvGrpSpPr/>
          <p:nvPr/>
        </p:nvGrpSpPr>
        <p:grpSpPr>
          <a:xfrm>
            <a:off x="3361728" y="1964288"/>
            <a:ext cx="5500518" cy="2024850"/>
            <a:chOff x="-68525" y="1425000"/>
            <a:chExt cx="8461034" cy="3114674"/>
          </a:xfrm>
        </p:grpSpPr>
        <p:pic>
          <p:nvPicPr>
            <p:cNvPr id="1718" name="Google Shape;1718;p10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73525" y="1425000"/>
              <a:ext cx="7018984" cy="3114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9" name="Google Shape;1719;p106"/>
            <p:cNvSpPr txBox="1"/>
            <p:nvPr/>
          </p:nvSpPr>
          <p:spPr>
            <a:xfrm>
              <a:off x="-68525" y="3672338"/>
              <a:ext cx="30951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720" name="Google Shape;1720;p106"/>
            <p:cNvSpPr txBox="1"/>
            <p:nvPr/>
          </p:nvSpPr>
          <p:spPr>
            <a:xfrm>
              <a:off x="1871000" y="2371500"/>
              <a:ext cx="1155600" cy="400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Microsoft JhengHei"/>
                  <a:ea typeface="Microsoft JhengHei"/>
                  <a:cs typeface="Microsoft JhengHei"/>
                  <a:sym typeface="Microsoft JhengHei"/>
                </a:rPr>
                <a:t>dog</a:t>
              </a:r>
              <a:endParaRPr sz="240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721" name="Google Shape;1721;p106"/>
            <p:cNvSpPr txBox="1"/>
            <p:nvPr/>
          </p:nvSpPr>
          <p:spPr>
            <a:xfrm>
              <a:off x="1871000" y="2985975"/>
              <a:ext cx="1155600" cy="400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Microsoft JhengHei"/>
                  <a:ea typeface="Microsoft JhengHei"/>
                  <a:cs typeface="Microsoft JhengHei"/>
                  <a:sym typeface="Microsoft JhengHei"/>
                </a:rPr>
                <a:t>cat</a:t>
              </a:r>
              <a:endParaRPr sz="240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722" name="Google Shape;1722;p106"/>
            <p:cNvSpPr txBox="1"/>
            <p:nvPr/>
          </p:nvSpPr>
          <p:spPr>
            <a:xfrm>
              <a:off x="1194400" y="3672350"/>
              <a:ext cx="1832100" cy="400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Microsoft JhengHei"/>
                  <a:ea typeface="Microsoft JhengHei"/>
                  <a:cs typeface="Microsoft JhengHei"/>
                  <a:sym typeface="Microsoft JhengHei"/>
                </a:rPr>
                <a:t>chase</a:t>
              </a:r>
              <a:endParaRPr sz="240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723" name="Google Shape;1723;p106"/>
          <p:cNvSpPr/>
          <p:nvPr/>
        </p:nvSpPr>
        <p:spPr>
          <a:xfrm>
            <a:off x="1957849" y="2851712"/>
            <a:ext cx="978600" cy="4767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chase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24" name="Google Shape;1724;p106"/>
          <p:cNvSpPr/>
          <p:nvPr/>
        </p:nvSpPr>
        <p:spPr>
          <a:xfrm>
            <a:off x="1068425" y="3883315"/>
            <a:ext cx="978600" cy="4767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cat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25" name="Google Shape;1725;p106"/>
          <p:cNvSpPr/>
          <p:nvPr/>
        </p:nvSpPr>
        <p:spPr>
          <a:xfrm>
            <a:off x="1263768" y="1778390"/>
            <a:ext cx="978900" cy="4767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dog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26" name="Google Shape;1726;p106"/>
          <p:cNvSpPr/>
          <p:nvPr/>
        </p:nvSpPr>
        <p:spPr>
          <a:xfrm>
            <a:off x="2952662" y="3904995"/>
            <a:ext cx="978900" cy="476700"/>
          </a:xfrm>
          <a:prstGeom prst="roundRect">
            <a:avLst>
              <a:gd fmla="val 16667" name="adj"/>
            </a:avLst>
          </a:prstGeom>
          <a:solidFill>
            <a:srgbClr val="66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brown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27" name="Google Shape;1727;p106"/>
          <p:cNvSpPr/>
          <p:nvPr/>
        </p:nvSpPr>
        <p:spPr>
          <a:xfrm>
            <a:off x="2741449" y="1751276"/>
            <a:ext cx="978900" cy="476700"/>
          </a:xfrm>
          <a:prstGeom prst="roundRect">
            <a:avLst>
              <a:gd fmla="val 16667" name="adj"/>
            </a:avLst>
          </a:prstGeom>
          <a:solidFill>
            <a:srgbClr val="66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white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728" name="Google Shape;1728;p106"/>
          <p:cNvCxnSpPr/>
          <p:nvPr/>
        </p:nvCxnSpPr>
        <p:spPr>
          <a:xfrm>
            <a:off x="1853825" y="2372875"/>
            <a:ext cx="225600" cy="393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729" name="Google Shape;1729;p106"/>
          <p:cNvCxnSpPr/>
          <p:nvPr/>
        </p:nvCxnSpPr>
        <p:spPr>
          <a:xfrm flipH="1" rot="10800000">
            <a:off x="1957850" y="3414050"/>
            <a:ext cx="195900" cy="405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730" name="Google Shape;1730;p106"/>
          <p:cNvCxnSpPr/>
          <p:nvPr/>
        </p:nvCxnSpPr>
        <p:spPr>
          <a:xfrm flipH="1">
            <a:off x="2896300" y="2318288"/>
            <a:ext cx="217800" cy="443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731" name="Google Shape;1731;p106"/>
          <p:cNvCxnSpPr/>
          <p:nvPr/>
        </p:nvCxnSpPr>
        <p:spPr>
          <a:xfrm rot="10800000">
            <a:off x="2873350" y="3388250"/>
            <a:ext cx="263700" cy="456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5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p10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Word2vec</a:t>
            </a:r>
            <a:endParaRPr/>
          </a:p>
        </p:txBody>
      </p:sp>
      <p:sp>
        <p:nvSpPr>
          <p:cNvPr id="1737" name="Google Shape;1737;p10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38" name="Google Shape;1738;p107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39" name="Google Shape;1739;p107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自動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740" name="Google Shape;1740;p107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741" name="Google Shape;1741;p107"/>
          <p:cNvPicPr preferRelativeResize="0"/>
          <p:nvPr/>
        </p:nvPicPr>
        <p:blipFill rotWithShape="1">
          <a:blip r:embed="rId3">
            <a:alphaModFix/>
          </a:blip>
          <a:srcRect b="0" l="0" r="0" t="49364"/>
          <a:stretch/>
        </p:blipFill>
        <p:spPr>
          <a:xfrm>
            <a:off x="1289450" y="2571750"/>
            <a:ext cx="6998452" cy="18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2" name="Google Shape;1742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9450" y="1175600"/>
            <a:ext cx="7129150" cy="106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3" name="Google Shape;1743;p107"/>
          <p:cNvSpPr txBox="1"/>
          <p:nvPr/>
        </p:nvSpPr>
        <p:spPr>
          <a:xfrm>
            <a:off x="6302600" y="4846025"/>
            <a:ext cx="24036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(Jay Alammar, 2019)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7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10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Word2vec</a:t>
            </a:r>
            <a:br>
              <a:rPr lang="en"/>
            </a:br>
            <a:r>
              <a:rPr b="0" lang="en" sz="2400"/>
              <a:t>PCA</a:t>
            </a:r>
            <a:r>
              <a:rPr b="0" lang="en" sz="2400"/>
              <a:t>降維投射</a:t>
            </a:r>
            <a:endParaRPr b="0" sz="2400"/>
          </a:p>
        </p:txBody>
      </p:sp>
      <p:sp>
        <p:nvSpPr>
          <p:cNvPr id="1749" name="Google Shape;1749;p10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50" name="Google Shape;1750;p108"/>
          <p:cNvSpPr/>
          <p:nvPr/>
        </p:nvSpPr>
        <p:spPr>
          <a:xfrm>
            <a:off x="618025" y="800025"/>
            <a:ext cx="519025" cy="924000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51" name="Google Shape;1751;p108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自動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752" name="Google Shape;1752;p108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753" name="Google Shape;1753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338" y="1876425"/>
            <a:ext cx="7433324" cy="26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4" name="Google Shape;1754;p108"/>
          <p:cNvSpPr txBox="1"/>
          <p:nvPr/>
        </p:nvSpPr>
        <p:spPr>
          <a:xfrm>
            <a:off x="5271575" y="4846025"/>
            <a:ext cx="34347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(Mikolov, Sutskever, Chen, Corrado, &amp; Dean, 2013)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8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p109"/>
          <p:cNvSpPr/>
          <p:nvPr/>
        </p:nvSpPr>
        <p:spPr>
          <a:xfrm>
            <a:off x="618025" y="800025"/>
            <a:ext cx="519025" cy="110697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60" name="Google Shape;1760;p109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預建置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761" name="Google Shape;1761;p10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Embbedding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語義向量的產生</a:t>
            </a:r>
            <a:endParaRPr/>
          </a:p>
        </p:txBody>
      </p:sp>
      <p:sp>
        <p:nvSpPr>
          <p:cNvPr id="1762" name="Google Shape;1762;p109"/>
          <p:cNvSpPr txBox="1"/>
          <p:nvPr>
            <p:ph idx="1" type="body"/>
          </p:nvPr>
        </p:nvSpPr>
        <p:spPr>
          <a:xfrm>
            <a:off x="1303800" y="2371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3" name="Google Shape;1763;p10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64" name="Google Shape;1764;p109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65" name="Google Shape;1765;p109"/>
          <p:cNvSpPr/>
          <p:nvPr/>
        </p:nvSpPr>
        <p:spPr>
          <a:xfrm>
            <a:off x="3456430" y="1634376"/>
            <a:ext cx="2577900" cy="554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月色真美</a:t>
            </a:r>
            <a:endParaRPr sz="2800"/>
          </a:p>
        </p:txBody>
      </p:sp>
      <p:pic>
        <p:nvPicPr>
          <p:cNvPr id="1766" name="Google Shape;1766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5798" y="1531073"/>
            <a:ext cx="760724" cy="760726"/>
          </a:xfrm>
          <a:prstGeom prst="rect">
            <a:avLst/>
          </a:prstGeom>
          <a:noFill/>
          <a:ln>
            <a:noFill/>
          </a:ln>
        </p:spPr>
      </p:pic>
      <p:sp>
        <p:nvSpPr>
          <p:cNvPr id="1767" name="Google Shape;1767;p109"/>
          <p:cNvSpPr/>
          <p:nvPr/>
        </p:nvSpPr>
        <p:spPr>
          <a:xfrm rot="-5400000">
            <a:off x="4167667" y="2607855"/>
            <a:ext cx="1155600" cy="3978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68" name="Google Shape;1768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6576" y="2321065"/>
            <a:ext cx="837652" cy="837653"/>
          </a:xfrm>
          <a:prstGeom prst="rect">
            <a:avLst/>
          </a:prstGeom>
          <a:noFill/>
          <a:ln>
            <a:noFill/>
          </a:ln>
        </p:spPr>
      </p:pic>
      <p:sp>
        <p:nvSpPr>
          <p:cNvPr id="1769" name="Google Shape;1769;p109"/>
          <p:cNvSpPr/>
          <p:nvPr/>
        </p:nvSpPr>
        <p:spPr>
          <a:xfrm>
            <a:off x="1968650" y="3469851"/>
            <a:ext cx="5404200" cy="1235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[-.04, -.05, .05, 0.05, 0, </a:t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……</a:t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.06 , -0.04, -.05, .03, .06]</a:t>
            </a:r>
            <a:endParaRPr sz="2400"/>
          </a:p>
        </p:txBody>
      </p:sp>
      <p:pic>
        <p:nvPicPr>
          <p:cNvPr id="1770" name="Google Shape;1770;p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2700" y="3044919"/>
            <a:ext cx="942678" cy="942680"/>
          </a:xfrm>
          <a:prstGeom prst="rect">
            <a:avLst/>
          </a:prstGeom>
          <a:noFill/>
          <a:ln>
            <a:noFill/>
          </a:ln>
        </p:spPr>
      </p:pic>
      <p:sp>
        <p:nvSpPr>
          <p:cNvPr id="1771" name="Google Shape;1771;p109"/>
          <p:cNvSpPr/>
          <p:nvPr/>
        </p:nvSpPr>
        <p:spPr>
          <a:xfrm>
            <a:off x="5417425" y="2281425"/>
            <a:ext cx="773400" cy="763500"/>
          </a:xfrm>
          <a:prstGeom prst="wedgeEllipseCallout">
            <a:avLst>
              <a:gd fmla="val -69841" name="adj1"/>
              <a:gd fmla="val 1352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</a:rPr>
              <a:t>?</a:t>
            </a:r>
            <a:endParaRPr b="1" sz="4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5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p11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Universal Sentence Encoder (USE)</a:t>
            </a:r>
            <a:endParaRPr/>
          </a:p>
        </p:txBody>
      </p:sp>
      <p:sp>
        <p:nvSpPr>
          <p:cNvPr id="1777" name="Google Shape;1777;p110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8" name="Google Shape;1778;p11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79" name="Google Shape;1779;p110"/>
          <p:cNvSpPr/>
          <p:nvPr/>
        </p:nvSpPr>
        <p:spPr>
          <a:xfrm>
            <a:off x="6724984" y="1264975"/>
            <a:ext cx="1515600" cy="9855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預建置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模型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80" name="Google Shape;1780;p110"/>
          <p:cNvSpPr/>
          <p:nvPr/>
        </p:nvSpPr>
        <p:spPr>
          <a:xfrm>
            <a:off x="1303800" y="1303972"/>
            <a:ext cx="2055000" cy="907500"/>
          </a:xfrm>
          <a:prstGeom prst="roundRect">
            <a:avLst>
              <a:gd fmla="val 16667" name="adj"/>
            </a:avLst>
          </a:prstGeom>
          <a:solidFill>
            <a:srgbClr val="274E1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資料來源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81" name="Google Shape;1781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601" y="2250433"/>
            <a:ext cx="985463" cy="985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2" name="Google Shape;1782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8016" y="2437625"/>
            <a:ext cx="1329595" cy="132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3" name="Google Shape;1783;p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3065" y="2322456"/>
            <a:ext cx="1289986" cy="1900646"/>
          </a:xfrm>
          <a:prstGeom prst="rect">
            <a:avLst/>
          </a:prstGeom>
          <a:noFill/>
          <a:ln>
            <a:noFill/>
          </a:ln>
        </p:spPr>
      </p:pic>
      <p:sp>
        <p:nvSpPr>
          <p:cNvPr id="1784" name="Google Shape;1784;p110"/>
          <p:cNvSpPr/>
          <p:nvPr/>
        </p:nvSpPr>
        <p:spPr>
          <a:xfrm>
            <a:off x="4038146" y="1303972"/>
            <a:ext cx="1860000" cy="9075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深度學習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網路架構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85" name="Google Shape;1785;p110"/>
          <p:cNvSpPr txBox="1"/>
          <p:nvPr/>
        </p:nvSpPr>
        <p:spPr>
          <a:xfrm>
            <a:off x="1303800" y="3477456"/>
            <a:ext cx="2055000" cy="12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icrosoft JhengHei"/>
              <a:buChar char="●"/>
            </a:pPr>
            <a:r>
              <a:rPr lang="en" sz="16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Wikipedia</a:t>
            </a:r>
            <a:endParaRPr sz="16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icrosoft JhengHei"/>
              <a:buChar char="●"/>
            </a:pPr>
            <a:r>
              <a:rPr lang="en" sz="16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網路新聞</a:t>
            </a:r>
            <a:endParaRPr sz="16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icrosoft JhengHei"/>
              <a:buChar char="●"/>
            </a:pPr>
            <a:r>
              <a:rPr lang="en" sz="16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網路問答</a:t>
            </a:r>
            <a:endParaRPr sz="16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icrosoft JhengHei"/>
              <a:buChar char="●"/>
            </a:pPr>
            <a:r>
              <a:rPr lang="en" sz="16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論壇</a:t>
            </a:r>
            <a:endParaRPr sz="1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86" name="Google Shape;1786;p110"/>
          <p:cNvSpPr txBox="1"/>
          <p:nvPr/>
        </p:nvSpPr>
        <p:spPr>
          <a:xfrm>
            <a:off x="3940591" y="4223104"/>
            <a:ext cx="20550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Transformer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87" name="Google Shape;1787;p110"/>
          <p:cNvSpPr/>
          <p:nvPr/>
        </p:nvSpPr>
        <p:spPr>
          <a:xfrm rot="10800000">
            <a:off x="3416868" y="1535571"/>
            <a:ext cx="563100" cy="4443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8" name="Google Shape;1788;p110"/>
          <p:cNvSpPr/>
          <p:nvPr/>
        </p:nvSpPr>
        <p:spPr>
          <a:xfrm rot="10800000">
            <a:off x="6029905" y="1535571"/>
            <a:ext cx="563100" cy="4443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9" name="Google Shape;1789;p110"/>
          <p:cNvSpPr/>
          <p:nvPr/>
        </p:nvSpPr>
        <p:spPr>
          <a:xfrm>
            <a:off x="618025" y="800025"/>
            <a:ext cx="519025" cy="110697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90" name="Google Shape;1790;p110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預建置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791" name="Google Shape;1791;p110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92" name="Google Shape;1792;p110"/>
          <p:cNvSpPr txBox="1"/>
          <p:nvPr/>
        </p:nvSpPr>
        <p:spPr>
          <a:xfrm>
            <a:off x="6302600" y="4846025"/>
            <a:ext cx="24036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(Cer et al., 2018)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6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11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深度學習網路架構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Transformer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8" name="Google Shape;1798;p111"/>
          <p:cNvSpPr txBox="1"/>
          <p:nvPr>
            <p:ph idx="1" type="body"/>
          </p:nvPr>
        </p:nvSpPr>
        <p:spPr>
          <a:xfrm>
            <a:off x="1363100" y="1724025"/>
            <a:ext cx="4681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Noto Symbol"/>
              <a:buChar char="●"/>
            </a:pPr>
            <a:r>
              <a:rPr lang="en" sz="19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利用Transformer架構編碼器捕捉語義向量</a:t>
            </a:r>
            <a:endParaRPr sz="19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F81BD"/>
              </a:buClr>
              <a:buSzPts val="1900"/>
              <a:buFont typeface="Noto Symbol"/>
              <a:buChar char="○"/>
            </a:pPr>
            <a:r>
              <a:rPr lang="en" sz="19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不同的</a:t>
            </a:r>
            <a:r>
              <a:rPr b="1" lang="en" sz="1900">
                <a:solidFill>
                  <a:srgbClr val="FF0000"/>
                </a:solidFill>
                <a:highlight>
                  <a:srgbClr val="FFFF00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文字</a:t>
            </a:r>
            <a:endParaRPr b="1" sz="1900">
              <a:solidFill>
                <a:srgbClr val="FF0000"/>
              </a:solidFill>
              <a:highlight>
                <a:srgbClr val="FFFF00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F81BD"/>
              </a:buClr>
              <a:buSzPts val="1900"/>
              <a:buFont typeface="Noto Symbol"/>
              <a:buChar char="○"/>
            </a:pPr>
            <a:r>
              <a:rPr lang="en" sz="19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文字的前後順序 (雙向) </a:t>
            </a:r>
            <a:br>
              <a:rPr lang="en" sz="19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" sz="19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➡ </a:t>
            </a:r>
            <a:r>
              <a:rPr b="1" lang="en" sz="1900">
                <a:solidFill>
                  <a:srgbClr val="FF0000"/>
                </a:solidFill>
                <a:highlight>
                  <a:srgbClr val="FFFF00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文法</a:t>
            </a:r>
            <a:endParaRPr b="1" sz="1900">
              <a:solidFill>
                <a:srgbClr val="FF0000"/>
              </a:solidFill>
              <a:highlight>
                <a:srgbClr val="FFFF00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Noto Symbol"/>
              <a:buChar char="●"/>
            </a:pPr>
            <a:r>
              <a:rPr lang="en" sz="19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句子的語義向量 (sentence embedding)以512維度的向量呈現</a:t>
            </a:r>
            <a:endParaRPr sz="19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799" name="Google Shape;1799;p11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00" name="Google Shape;1800;p111"/>
          <p:cNvSpPr/>
          <p:nvPr/>
        </p:nvSpPr>
        <p:spPr>
          <a:xfrm>
            <a:off x="618025" y="800025"/>
            <a:ext cx="519025" cy="110697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801" name="Google Shape;1801;p111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預建置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802" name="Google Shape;1802;p111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803" name="Google Shape;1803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1750" y="742300"/>
            <a:ext cx="2690901" cy="3964749"/>
          </a:xfrm>
          <a:prstGeom prst="rect">
            <a:avLst/>
          </a:prstGeom>
          <a:noFill/>
          <a:ln>
            <a:noFill/>
          </a:ln>
        </p:spPr>
      </p:pic>
      <p:sp>
        <p:nvSpPr>
          <p:cNvPr id="1804" name="Google Shape;1804;p111"/>
          <p:cNvSpPr txBox="1"/>
          <p:nvPr/>
        </p:nvSpPr>
        <p:spPr>
          <a:xfrm>
            <a:off x="6302600" y="4846025"/>
            <a:ext cx="24036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(Cer et al., 2018)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8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11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從句子產生語義向量</a:t>
            </a:r>
            <a:endParaRPr/>
          </a:p>
        </p:txBody>
      </p:sp>
      <p:sp>
        <p:nvSpPr>
          <p:cNvPr id="1810" name="Google Shape;1810;p11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11" name="Google Shape;1811;p112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812" name="Google Shape;1812;p112"/>
          <p:cNvPicPr preferRelativeResize="0"/>
          <p:nvPr/>
        </p:nvPicPr>
        <p:blipFill rotWithShape="1">
          <a:blip r:embed="rId3">
            <a:alphaModFix/>
          </a:blip>
          <a:srcRect b="7433" l="0" r="0" t="0"/>
          <a:stretch/>
        </p:blipFill>
        <p:spPr>
          <a:xfrm>
            <a:off x="3210625" y="1238899"/>
            <a:ext cx="1889075" cy="238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3" name="Google Shape;1813;p112"/>
          <p:cNvSpPr/>
          <p:nvPr/>
        </p:nvSpPr>
        <p:spPr>
          <a:xfrm>
            <a:off x="2804875" y="3765675"/>
            <a:ext cx="2700600" cy="763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預建置模型</a:t>
            </a:r>
            <a:endParaRPr sz="31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14" name="Google Shape;1814;p112"/>
          <p:cNvSpPr/>
          <p:nvPr/>
        </p:nvSpPr>
        <p:spPr>
          <a:xfrm flipH="1">
            <a:off x="2433575" y="2604700"/>
            <a:ext cx="8082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5" name="Google Shape;1815;p112"/>
          <p:cNvSpPr/>
          <p:nvPr/>
        </p:nvSpPr>
        <p:spPr>
          <a:xfrm>
            <a:off x="618025" y="1827975"/>
            <a:ext cx="1516800" cy="1937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蘇有朋要結婚了，但網友覺得他還是和林心如比較合適</a:t>
            </a:r>
            <a:endParaRPr sz="1800"/>
          </a:p>
        </p:txBody>
      </p:sp>
      <p:sp>
        <p:nvSpPr>
          <p:cNvPr id="1816" name="Google Shape;1816;p112"/>
          <p:cNvSpPr/>
          <p:nvPr/>
        </p:nvSpPr>
        <p:spPr>
          <a:xfrm>
            <a:off x="268475" y="3765675"/>
            <a:ext cx="2128800" cy="7635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輸入文本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17" name="Google Shape;1817;p112"/>
          <p:cNvSpPr/>
          <p:nvPr/>
        </p:nvSpPr>
        <p:spPr>
          <a:xfrm>
            <a:off x="5857200" y="1827975"/>
            <a:ext cx="2912700" cy="1937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tokens_tensors.shape   = torch.Size([64, 63]) 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tensor([[ 101, 5722, 3300,  ...,    0,    0,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[ 101, 4255, 3160,  ..., 8013,  102,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[ 101,  711, 2506,  ..., 8013,  102,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...,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[ 101,  671, 2157,  ...,    0,    0,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[ 101, 1380,  677,  ...,    0,    0,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     [ 101, 2458, 1853,  ...,    0,    0,    0]])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818" name="Google Shape;1818;p112"/>
          <p:cNvSpPr/>
          <p:nvPr/>
        </p:nvSpPr>
        <p:spPr>
          <a:xfrm>
            <a:off x="6205500" y="3765675"/>
            <a:ext cx="2128800" cy="7635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語義向量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19" name="Google Shape;1819;p112"/>
          <p:cNvSpPr/>
          <p:nvPr/>
        </p:nvSpPr>
        <p:spPr>
          <a:xfrm flipH="1">
            <a:off x="5186650" y="2604700"/>
            <a:ext cx="8082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0" name="Google Shape;1820;p112"/>
          <p:cNvSpPr/>
          <p:nvPr/>
        </p:nvSpPr>
        <p:spPr>
          <a:xfrm>
            <a:off x="618025" y="800025"/>
            <a:ext cx="519025" cy="110697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821" name="Google Shape;1821;p112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預建置</a:t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5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p11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語義向量預建置模型</a:t>
            </a:r>
            <a:endParaRPr/>
          </a:p>
        </p:txBody>
      </p:sp>
      <p:sp>
        <p:nvSpPr>
          <p:cNvPr id="1827" name="Google Shape;1827;p113"/>
          <p:cNvSpPr txBox="1"/>
          <p:nvPr>
            <p:ph idx="1" type="body"/>
          </p:nvPr>
        </p:nvSpPr>
        <p:spPr>
          <a:xfrm>
            <a:off x="1137025" y="1463825"/>
            <a:ext cx="7849800" cy="30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b="1" lang="en"/>
              <a:t>MUSE</a:t>
            </a:r>
            <a:r>
              <a:rPr lang="en"/>
              <a:t>: </a:t>
            </a:r>
            <a:r>
              <a:rPr lang="en"/>
              <a:t>基於Transformer與CNN架構，以16種語言訓練的預建置模型</a:t>
            </a:r>
            <a:endParaRPr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b="1" lang="en"/>
              <a:t>GPT-2</a:t>
            </a:r>
            <a:r>
              <a:rPr lang="en"/>
              <a:t>：使用40GB網路資料建置包含了1.5B個參數的Transformer架構</a:t>
            </a:r>
            <a:endParaRPr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b="1" lang="en"/>
              <a:t>BiGRU</a:t>
            </a:r>
            <a:r>
              <a:rPr lang="en"/>
              <a:t>：結合attention model與hierarchical attention model對長短不同的句子做不同的處理</a:t>
            </a:r>
            <a:endParaRPr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b="1" lang="en"/>
              <a:t>BERT</a:t>
            </a:r>
            <a:r>
              <a:rPr lang="en"/>
              <a:t>：採用雙向編碼、Transformer架構與非監督式編碼建構的模型</a:t>
            </a:r>
            <a:endParaRPr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b="1" lang="en"/>
              <a:t>XLNet</a:t>
            </a:r>
            <a:r>
              <a:rPr lang="en"/>
              <a:t>：結合了Transformer-XL跟BERT，採用autoregressive架構建置的模型</a:t>
            </a:r>
            <a:endParaRPr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b="1" lang="en"/>
              <a:t>Sentence-T5</a:t>
            </a:r>
            <a:r>
              <a:rPr lang="en"/>
              <a:t>：使用encoder-decoder方法建置包含了最多11B個參數的模型</a:t>
            </a:r>
            <a:endParaRPr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b="1" lang="en"/>
              <a:t>GPT-3</a:t>
            </a:r>
            <a:r>
              <a:rPr lang="en"/>
              <a:t>：以自迴歸語言模型和Transformer建置了175B個參數的模型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8" name="Google Shape;1828;p11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29" name="Google Shape;1829;p113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830" name="Google Shape;1830;p113"/>
          <p:cNvSpPr/>
          <p:nvPr/>
        </p:nvSpPr>
        <p:spPr>
          <a:xfrm>
            <a:off x="618025" y="800025"/>
            <a:ext cx="519025" cy="110697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831" name="Google Shape;1831;p113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預建置</a:t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5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6" name="Google Shape;1836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3675" y="3556425"/>
            <a:ext cx="2372799" cy="13346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7" name="Google Shape;1837;p11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語義向量的應用</a:t>
            </a:r>
            <a:endParaRPr/>
          </a:p>
        </p:txBody>
      </p:sp>
      <p:sp>
        <p:nvSpPr>
          <p:cNvPr id="1838" name="Google Shape;1838;p11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39" name="Google Shape;1839;p114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840" name="Google Shape;1840;p114"/>
          <p:cNvSpPr/>
          <p:nvPr/>
        </p:nvSpPr>
        <p:spPr>
          <a:xfrm>
            <a:off x="618025" y="800025"/>
            <a:ext cx="519025" cy="110697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841" name="Google Shape;1841;p114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預建置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842" name="Google Shape;1842;p114"/>
          <p:cNvSpPr/>
          <p:nvPr/>
        </p:nvSpPr>
        <p:spPr>
          <a:xfrm>
            <a:off x="1350975" y="1597875"/>
            <a:ext cx="1291500" cy="5643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分類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43" name="Google Shape;1843;p114"/>
          <p:cNvSpPr/>
          <p:nvPr/>
        </p:nvSpPr>
        <p:spPr>
          <a:xfrm>
            <a:off x="3603375" y="1597875"/>
            <a:ext cx="1291500" cy="5643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近似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44" name="Google Shape;1844;p114"/>
          <p:cNvSpPr/>
          <p:nvPr/>
        </p:nvSpPr>
        <p:spPr>
          <a:xfrm>
            <a:off x="6769875" y="1597875"/>
            <a:ext cx="1291500" cy="5643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搜尋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845" name="Google Shape;1845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925" y="2369100"/>
            <a:ext cx="1554000" cy="142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6" name="Google Shape;1846;p114"/>
          <p:cNvSpPr txBox="1"/>
          <p:nvPr/>
        </p:nvSpPr>
        <p:spPr>
          <a:xfrm>
            <a:off x="464625" y="3744025"/>
            <a:ext cx="16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情感分析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47" name="Google Shape;1847;p114"/>
          <p:cNvSpPr txBox="1"/>
          <p:nvPr/>
        </p:nvSpPr>
        <p:spPr>
          <a:xfrm>
            <a:off x="1976775" y="4560700"/>
            <a:ext cx="16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自動問答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848" name="Google Shape;1848;p114"/>
          <p:cNvPicPr preferRelativeResize="0"/>
          <p:nvPr/>
        </p:nvPicPr>
        <p:blipFill rotWithShape="1">
          <a:blip r:embed="rId5">
            <a:alphaModFix/>
          </a:blip>
          <a:srcRect b="21266" l="0" r="57270" t="0"/>
          <a:stretch/>
        </p:blipFill>
        <p:spPr>
          <a:xfrm>
            <a:off x="4692038" y="3004300"/>
            <a:ext cx="2077849" cy="16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114"/>
          <p:cNvSpPr txBox="1"/>
          <p:nvPr/>
        </p:nvSpPr>
        <p:spPr>
          <a:xfrm>
            <a:off x="4917663" y="4483725"/>
            <a:ext cx="16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推薦相似文本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850" name="Google Shape;1850;p1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6725" y="2370050"/>
            <a:ext cx="1186374" cy="1186374"/>
          </a:xfrm>
          <a:prstGeom prst="rect">
            <a:avLst/>
          </a:prstGeom>
          <a:noFill/>
          <a:ln>
            <a:noFill/>
          </a:ln>
        </p:spPr>
      </p:pic>
      <p:sp>
        <p:nvSpPr>
          <p:cNvPr id="1851" name="Google Shape;1851;p114"/>
          <p:cNvSpPr txBox="1"/>
          <p:nvPr/>
        </p:nvSpPr>
        <p:spPr>
          <a:xfrm>
            <a:off x="3286825" y="3620100"/>
            <a:ext cx="16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翻譯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852" name="Google Shape;1852;p1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99050" y="2521675"/>
            <a:ext cx="1291500" cy="129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3" name="Google Shape;1853;p114"/>
          <p:cNvSpPr txBox="1"/>
          <p:nvPr/>
        </p:nvSpPr>
        <p:spPr>
          <a:xfrm>
            <a:off x="6663800" y="3744025"/>
            <a:ext cx="16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資料庫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7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Google Shape;1858;p115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Part 7.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結語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/>
              <a:t>文本分析</a:t>
            </a:r>
            <a:r>
              <a:rPr lang="en" sz="2400"/>
              <a:t>之後</a:t>
            </a:r>
            <a:endParaRPr sz="2400"/>
          </a:p>
        </p:txBody>
      </p:sp>
      <p:sp>
        <p:nvSpPr>
          <p:cNvPr id="1859" name="Google Shape;1859;p11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2" name="Google Shape;522;p35"/>
          <p:cNvSpPr txBox="1"/>
          <p:nvPr/>
        </p:nvSpPr>
        <p:spPr>
          <a:xfrm>
            <a:off x="7511475" y="4846025"/>
            <a:ext cx="11946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(Manu, 2013)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23" name="Google Shape;52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8725" y="0"/>
            <a:ext cx="5866561" cy="513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3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11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各種文本分析方法</a:t>
            </a:r>
            <a:endParaRPr/>
          </a:p>
        </p:txBody>
      </p:sp>
      <p:sp>
        <p:nvSpPr>
          <p:cNvPr id="1865" name="Google Shape;1865;p11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grpSp>
        <p:nvGrpSpPr>
          <p:cNvPr id="1866" name="Google Shape;1866;p116"/>
          <p:cNvGrpSpPr/>
          <p:nvPr/>
        </p:nvGrpSpPr>
        <p:grpSpPr>
          <a:xfrm>
            <a:off x="1512457" y="1537360"/>
            <a:ext cx="5656687" cy="560775"/>
            <a:chOff x="630730" y="880977"/>
            <a:chExt cx="7380855" cy="731700"/>
          </a:xfrm>
        </p:grpSpPr>
        <p:sp>
          <p:nvSpPr>
            <p:cNvPr id="1867" name="Google Shape;1867;p116"/>
            <p:cNvSpPr txBox="1"/>
            <p:nvPr/>
          </p:nvSpPr>
          <p:spPr>
            <a:xfrm>
              <a:off x="630730" y="931175"/>
              <a:ext cx="20844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200">
                  <a:solidFill>
                    <a:srgbClr val="08563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1</a:t>
              </a:r>
              <a:endParaRPr sz="4200">
                <a:solidFill>
                  <a:srgbClr val="08563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868" name="Google Shape;1868;p116"/>
            <p:cNvSpPr/>
            <p:nvPr/>
          </p:nvSpPr>
          <p:spPr>
            <a:xfrm>
              <a:off x="2789785" y="880977"/>
              <a:ext cx="5221800" cy="7317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9" name="Google Shape;1869;p116"/>
            <p:cNvSpPr txBox="1"/>
            <p:nvPr/>
          </p:nvSpPr>
          <p:spPr>
            <a:xfrm>
              <a:off x="2914389" y="965253"/>
              <a:ext cx="4765800" cy="57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字詞與主題分析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70" name="Google Shape;1870;p116"/>
          <p:cNvGrpSpPr/>
          <p:nvPr/>
        </p:nvGrpSpPr>
        <p:grpSpPr>
          <a:xfrm>
            <a:off x="1369484" y="2215134"/>
            <a:ext cx="5522608" cy="560775"/>
            <a:chOff x="444180" y="1765338"/>
            <a:chExt cx="7205908" cy="731700"/>
          </a:xfrm>
        </p:grpSpPr>
        <p:sp>
          <p:nvSpPr>
            <p:cNvPr id="1871" name="Google Shape;1871;p116"/>
            <p:cNvSpPr txBox="1"/>
            <p:nvPr/>
          </p:nvSpPr>
          <p:spPr>
            <a:xfrm>
              <a:off x="444180" y="1815550"/>
              <a:ext cx="22710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200">
                  <a:solidFill>
                    <a:srgbClr val="0B7140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2</a:t>
              </a:r>
              <a:endParaRPr sz="4200">
                <a:solidFill>
                  <a:srgbClr val="0B7140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872" name="Google Shape;1872;p116"/>
            <p:cNvSpPr/>
            <p:nvPr/>
          </p:nvSpPr>
          <p:spPr>
            <a:xfrm>
              <a:off x="2789787" y="1765338"/>
              <a:ext cx="4860300" cy="731700"/>
            </a:xfrm>
            <a:prstGeom prst="rect">
              <a:avLst/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p116"/>
            <p:cNvSpPr txBox="1"/>
            <p:nvPr/>
          </p:nvSpPr>
          <p:spPr>
            <a:xfrm>
              <a:off x="2914387" y="1971908"/>
              <a:ext cx="43731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詞性與</a:t>
              </a: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命名實體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74" name="Google Shape;1874;p116"/>
          <p:cNvGrpSpPr/>
          <p:nvPr/>
        </p:nvGrpSpPr>
        <p:grpSpPr>
          <a:xfrm>
            <a:off x="1832446" y="2890409"/>
            <a:ext cx="4781673" cy="560775"/>
            <a:chOff x="1048253" y="2646438"/>
            <a:chExt cx="6239135" cy="731700"/>
          </a:xfrm>
        </p:grpSpPr>
        <p:sp>
          <p:nvSpPr>
            <p:cNvPr id="1875" name="Google Shape;1875;p116"/>
            <p:cNvSpPr txBox="1"/>
            <p:nvPr/>
          </p:nvSpPr>
          <p:spPr>
            <a:xfrm>
              <a:off x="1048253" y="2696625"/>
              <a:ext cx="16668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200">
                  <a:solidFill>
                    <a:srgbClr val="0B7743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3</a:t>
              </a:r>
              <a:endParaRPr sz="4200">
                <a:solidFill>
                  <a:srgbClr val="0B7743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876" name="Google Shape;1876;p116"/>
            <p:cNvSpPr/>
            <p:nvPr/>
          </p:nvSpPr>
          <p:spPr>
            <a:xfrm>
              <a:off x="2789787" y="2646438"/>
              <a:ext cx="4497600" cy="731700"/>
            </a:xfrm>
            <a:prstGeom prst="rect">
              <a:avLst/>
            </a:prstGeom>
            <a:solidFill>
              <a:srgbClr val="0B774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116"/>
            <p:cNvSpPr txBox="1"/>
            <p:nvPr/>
          </p:nvSpPr>
          <p:spPr>
            <a:xfrm>
              <a:off x="2914388" y="2852992"/>
              <a:ext cx="3849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順序分析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78" name="Google Shape;1878;p116"/>
          <p:cNvGrpSpPr/>
          <p:nvPr/>
        </p:nvGrpSpPr>
        <p:grpSpPr>
          <a:xfrm>
            <a:off x="1936817" y="3568194"/>
            <a:ext cx="4400248" cy="560775"/>
            <a:chOff x="1184436" y="3530813"/>
            <a:chExt cx="5741451" cy="731700"/>
          </a:xfrm>
        </p:grpSpPr>
        <p:sp>
          <p:nvSpPr>
            <p:cNvPr id="1879" name="Google Shape;1879;p116"/>
            <p:cNvSpPr txBox="1"/>
            <p:nvPr/>
          </p:nvSpPr>
          <p:spPr>
            <a:xfrm>
              <a:off x="1184436" y="3581001"/>
              <a:ext cx="15306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200">
                  <a:solidFill>
                    <a:srgbClr val="0C8148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4</a:t>
              </a:r>
              <a:endParaRPr sz="4200">
                <a:solidFill>
                  <a:srgbClr val="0C8148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880" name="Google Shape;1880;p116"/>
            <p:cNvSpPr/>
            <p:nvPr/>
          </p:nvSpPr>
          <p:spPr>
            <a:xfrm>
              <a:off x="2789787" y="3530813"/>
              <a:ext cx="4136100" cy="731700"/>
            </a:xfrm>
            <a:prstGeom prst="rect">
              <a:avLst/>
            </a:prstGeom>
            <a:solidFill>
              <a:srgbClr val="0C81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1" name="Google Shape;1881;p116"/>
            <p:cNvSpPr txBox="1"/>
            <p:nvPr/>
          </p:nvSpPr>
          <p:spPr>
            <a:xfrm>
              <a:off x="2914388" y="3737366"/>
              <a:ext cx="3849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特徵分析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882" name="Google Shape;1882;p116"/>
          <p:cNvSpPr txBox="1"/>
          <p:nvPr/>
        </p:nvSpPr>
        <p:spPr>
          <a:xfrm>
            <a:off x="2020350" y="1537350"/>
            <a:ext cx="5487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具體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83" name="Google Shape;1883;p116"/>
          <p:cNvSpPr txBox="1"/>
          <p:nvPr/>
        </p:nvSpPr>
        <p:spPr>
          <a:xfrm>
            <a:off x="2020350" y="4343988"/>
            <a:ext cx="5487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隱晦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884" name="Google Shape;1884;p116"/>
          <p:cNvCxnSpPr>
            <a:stCxn id="1882" idx="2"/>
            <a:endCxn id="1883" idx="0"/>
          </p:cNvCxnSpPr>
          <p:nvPr/>
        </p:nvCxnSpPr>
        <p:spPr>
          <a:xfrm>
            <a:off x="2294700" y="1902150"/>
            <a:ext cx="0" cy="244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triangle"/>
            <a:tailEnd len="med" w="med" type="triangle"/>
          </a:ln>
        </p:spPr>
      </p:cxnSp>
      <p:sp>
        <p:nvSpPr>
          <p:cNvPr id="1885" name="Google Shape;1885;p116"/>
          <p:cNvSpPr/>
          <p:nvPr/>
        </p:nvSpPr>
        <p:spPr>
          <a:xfrm>
            <a:off x="3167151" y="4246000"/>
            <a:ext cx="2839200" cy="5607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6" name="Google Shape;1886;p116"/>
          <p:cNvSpPr txBox="1"/>
          <p:nvPr/>
        </p:nvSpPr>
        <p:spPr>
          <a:xfrm>
            <a:off x="1936817" y="4285059"/>
            <a:ext cx="11730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0C8148"/>
                </a:solidFill>
                <a:latin typeface="Roboto Medium"/>
                <a:ea typeface="Roboto Medium"/>
                <a:cs typeface="Roboto Medium"/>
                <a:sym typeface="Roboto Medium"/>
              </a:rPr>
              <a:t>5</a:t>
            </a:r>
            <a:endParaRPr sz="4200">
              <a:solidFill>
                <a:srgbClr val="0C814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887" name="Google Shape;1887;p116"/>
          <p:cNvSpPr txBox="1"/>
          <p:nvPr/>
        </p:nvSpPr>
        <p:spPr>
          <a:xfrm>
            <a:off x="3242450" y="4399650"/>
            <a:ext cx="22116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語義分析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p117"/>
          <p:cNvSpPr txBox="1"/>
          <p:nvPr>
            <p:ph idx="12" type="sldNum"/>
          </p:nvPr>
        </p:nvSpPr>
        <p:spPr>
          <a:xfrm>
            <a:off x="8618002" y="4736975"/>
            <a:ext cx="501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93" name="Google Shape;1893;p117"/>
          <p:cNvSpPr txBox="1"/>
          <p:nvPr>
            <p:ph idx="4294967295" type="body"/>
          </p:nvPr>
        </p:nvSpPr>
        <p:spPr>
          <a:xfrm>
            <a:off x="3666225" y="1616250"/>
            <a:ext cx="46323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「這就像是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與惡魔達成一點協議。」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Franco Moretti (2013)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94" name="Google Shape;1894;p117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little pact with the devil</a:t>
            </a:r>
            <a:endParaRPr/>
          </a:p>
        </p:txBody>
      </p:sp>
      <p:pic>
        <p:nvPicPr>
          <p:cNvPr id="1895" name="Google Shape;1895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304" y="949425"/>
            <a:ext cx="1925325" cy="324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6" name="Google Shape;1896;p117"/>
          <p:cNvSpPr txBox="1"/>
          <p:nvPr/>
        </p:nvSpPr>
        <p:spPr>
          <a:xfrm>
            <a:off x="4640975" y="2087600"/>
            <a:ext cx="216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 little pact with the devil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0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11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02" name="Google Shape;1902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4498" y="1503100"/>
            <a:ext cx="4638976" cy="260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3" name="Google Shape;1903;p118"/>
          <p:cNvSpPr/>
          <p:nvPr/>
        </p:nvSpPr>
        <p:spPr>
          <a:xfrm>
            <a:off x="2818750" y="3973463"/>
            <a:ext cx="1542300" cy="763500"/>
          </a:xfrm>
          <a:prstGeom prst="wedgeRoundRectCallout">
            <a:avLst>
              <a:gd fmla="val 6297" name="adj1"/>
              <a:gd fmla="val -8799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檢查點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04" name="Google Shape;1904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1873" y="2154978"/>
            <a:ext cx="2305800" cy="1527600"/>
          </a:xfrm>
          <a:prstGeom prst="rightArrow">
            <a:avLst>
              <a:gd fmla="val 75144" name="adj1"/>
              <a:gd fmla="val 50000" name="adj2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905" name="Google Shape;1905;p118"/>
          <p:cNvSpPr txBox="1"/>
          <p:nvPr/>
        </p:nvSpPr>
        <p:spPr>
          <a:xfrm>
            <a:off x="476250" y="139250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Microsoft JhengHei"/>
                <a:ea typeface="Microsoft JhengHei"/>
                <a:cs typeface="Microsoft JhengHei"/>
                <a:sym typeface="Microsoft JhengHei"/>
              </a:rPr>
              <a:t>這裡不是終點</a:t>
            </a:r>
            <a:endParaRPr b="1" sz="4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9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11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不止是</a:t>
            </a:r>
            <a:r>
              <a:rPr lang="en"/>
              <a:t>文本分析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1" name="Google Shape;1911;p11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912" name="Google Shape;1912;p119"/>
          <p:cNvGrpSpPr/>
          <p:nvPr/>
        </p:nvGrpSpPr>
        <p:grpSpPr>
          <a:xfrm>
            <a:off x="2734343" y="1985343"/>
            <a:ext cx="5599799" cy="731700"/>
            <a:chOff x="710674" y="1323164"/>
            <a:chExt cx="7300911" cy="731700"/>
          </a:xfrm>
        </p:grpSpPr>
        <p:sp>
          <p:nvSpPr>
            <p:cNvPr id="1913" name="Google Shape;1913;p119"/>
            <p:cNvSpPr txBox="1"/>
            <p:nvPr/>
          </p:nvSpPr>
          <p:spPr>
            <a:xfrm>
              <a:off x="710674" y="1373350"/>
              <a:ext cx="20043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400">
                  <a:solidFill>
                    <a:srgbClr val="980000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1</a:t>
              </a:r>
              <a:endParaRPr sz="4400">
                <a:solidFill>
                  <a:srgbClr val="980000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914" name="Google Shape;1914;p119"/>
            <p:cNvSpPr/>
            <p:nvPr/>
          </p:nvSpPr>
          <p:spPr>
            <a:xfrm>
              <a:off x="2789785" y="1323164"/>
              <a:ext cx="5221800" cy="731700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5" name="Google Shape;1915;p119"/>
            <p:cNvSpPr txBox="1"/>
            <p:nvPr/>
          </p:nvSpPr>
          <p:spPr>
            <a:xfrm>
              <a:off x="2914389" y="1407440"/>
              <a:ext cx="4765800" cy="57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擬定問題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16" name="Google Shape;1916;p119"/>
          <p:cNvGrpSpPr/>
          <p:nvPr/>
        </p:nvGrpSpPr>
        <p:grpSpPr>
          <a:xfrm>
            <a:off x="2951138" y="2869704"/>
            <a:ext cx="5105735" cy="731700"/>
            <a:chOff x="993328" y="2207525"/>
            <a:chExt cx="6656760" cy="731700"/>
          </a:xfrm>
        </p:grpSpPr>
        <p:sp>
          <p:nvSpPr>
            <p:cNvPr id="1917" name="Google Shape;1917;p119"/>
            <p:cNvSpPr txBox="1"/>
            <p:nvPr/>
          </p:nvSpPr>
          <p:spPr>
            <a:xfrm>
              <a:off x="993328" y="2257725"/>
              <a:ext cx="17220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400">
                  <a:solidFill>
                    <a:srgbClr val="0B7140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2</a:t>
              </a:r>
              <a:endParaRPr sz="4400">
                <a:solidFill>
                  <a:srgbClr val="0B7140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918" name="Google Shape;1918;p119"/>
            <p:cNvSpPr/>
            <p:nvPr/>
          </p:nvSpPr>
          <p:spPr>
            <a:xfrm>
              <a:off x="2789787" y="2207525"/>
              <a:ext cx="4860300" cy="731700"/>
            </a:xfrm>
            <a:prstGeom prst="rect">
              <a:avLst/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9" name="Google Shape;1919;p119"/>
            <p:cNvSpPr txBox="1"/>
            <p:nvPr/>
          </p:nvSpPr>
          <p:spPr>
            <a:xfrm>
              <a:off x="2914374" y="2414100"/>
              <a:ext cx="4623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找尋證據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20" name="Google Shape;1920;p119"/>
          <p:cNvGrpSpPr/>
          <p:nvPr/>
        </p:nvGrpSpPr>
        <p:grpSpPr>
          <a:xfrm>
            <a:off x="2768421" y="3750804"/>
            <a:ext cx="5010261" cy="731700"/>
            <a:chOff x="755105" y="3088625"/>
            <a:chExt cx="6532283" cy="731700"/>
          </a:xfrm>
        </p:grpSpPr>
        <p:sp>
          <p:nvSpPr>
            <p:cNvPr id="1921" name="Google Shape;1921;p119"/>
            <p:cNvSpPr txBox="1"/>
            <p:nvPr/>
          </p:nvSpPr>
          <p:spPr>
            <a:xfrm>
              <a:off x="755105" y="3138825"/>
              <a:ext cx="19599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400">
                  <a:solidFill>
                    <a:srgbClr val="4A86E8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3</a:t>
              </a:r>
              <a:endParaRPr sz="4400">
                <a:solidFill>
                  <a:srgbClr val="4A86E8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922" name="Google Shape;1922;p119"/>
            <p:cNvSpPr/>
            <p:nvPr/>
          </p:nvSpPr>
          <p:spPr>
            <a:xfrm>
              <a:off x="2789787" y="3088625"/>
              <a:ext cx="4497600" cy="7317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119"/>
            <p:cNvSpPr txBox="1"/>
            <p:nvPr/>
          </p:nvSpPr>
          <p:spPr>
            <a:xfrm>
              <a:off x="2914388" y="3295180"/>
              <a:ext cx="3849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採取行動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924" name="Google Shape;1924;p119"/>
          <p:cNvSpPr/>
          <p:nvPr/>
        </p:nvSpPr>
        <p:spPr>
          <a:xfrm>
            <a:off x="6600172" y="2227927"/>
            <a:ext cx="1971900" cy="1971900"/>
          </a:xfrm>
          <a:prstGeom prst="ellipse">
            <a:avLst/>
          </a:prstGeom>
          <a:solidFill>
            <a:srgbClr val="83E3D9"/>
          </a:solidFill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5" name="Google Shape;1925;p119"/>
          <p:cNvSpPr txBox="1"/>
          <p:nvPr/>
        </p:nvSpPr>
        <p:spPr>
          <a:xfrm>
            <a:off x="6599700" y="2834775"/>
            <a:ext cx="1971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Roboto"/>
                <a:ea typeface="Roboto"/>
                <a:cs typeface="Roboto"/>
                <a:sym typeface="Roboto"/>
              </a:rPr>
              <a:t>文本分析</a:t>
            </a:r>
            <a:endParaRPr sz="3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6" name="Google Shape;1926;p119"/>
          <p:cNvSpPr/>
          <p:nvPr/>
        </p:nvSpPr>
        <p:spPr>
          <a:xfrm>
            <a:off x="735013" y="2362592"/>
            <a:ext cx="2168100" cy="303900"/>
          </a:xfrm>
          <a:prstGeom prst="rect">
            <a:avLst/>
          </a:prstGeom>
          <a:solidFill>
            <a:srgbClr val="08563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7" name="Google Shape;1927;p119"/>
          <p:cNvSpPr txBox="1"/>
          <p:nvPr/>
        </p:nvSpPr>
        <p:spPr>
          <a:xfrm>
            <a:off x="786748" y="2397583"/>
            <a:ext cx="19788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字詞與主題分析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8" name="Google Shape;1928;p119"/>
          <p:cNvSpPr/>
          <p:nvPr/>
        </p:nvSpPr>
        <p:spPr>
          <a:xfrm>
            <a:off x="735014" y="2729778"/>
            <a:ext cx="2018100" cy="303900"/>
          </a:xfrm>
          <a:prstGeom prst="rect">
            <a:avLst/>
          </a:prstGeom>
          <a:solidFill>
            <a:srgbClr val="0B71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9" name="Google Shape;1929;p119"/>
          <p:cNvSpPr txBox="1"/>
          <p:nvPr/>
        </p:nvSpPr>
        <p:spPr>
          <a:xfrm>
            <a:off x="786748" y="2815546"/>
            <a:ext cx="18156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詞性與</a:t>
            </a: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命名實體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0" name="Google Shape;1930;p119"/>
          <p:cNvSpPr/>
          <p:nvPr/>
        </p:nvSpPr>
        <p:spPr>
          <a:xfrm>
            <a:off x="735014" y="3095611"/>
            <a:ext cx="1867500" cy="303900"/>
          </a:xfrm>
          <a:prstGeom prst="rect">
            <a:avLst/>
          </a:prstGeom>
          <a:solidFill>
            <a:srgbClr val="0B774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1" name="Google Shape;1931;p119"/>
          <p:cNvSpPr txBox="1"/>
          <p:nvPr/>
        </p:nvSpPr>
        <p:spPr>
          <a:xfrm>
            <a:off x="786748" y="3181372"/>
            <a:ext cx="15984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順序分析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2" name="Google Shape;1932;p119"/>
          <p:cNvSpPr/>
          <p:nvPr/>
        </p:nvSpPr>
        <p:spPr>
          <a:xfrm>
            <a:off x="735014" y="3462803"/>
            <a:ext cx="1717200" cy="303900"/>
          </a:xfrm>
          <a:prstGeom prst="rect">
            <a:avLst/>
          </a:prstGeom>
          <a:solidFill>
            <a:srgbClr val="0C81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3" name="Google Shape;1933;p119"/>
          <p:cNvSpPr txBox="1"/>
          <p:nvPr/>
        </p:nvSpPr>
        <p:spPr>
          <a:xfrm>
            <a:off x="786748" y="3548565"/>
            <a:ext cx="15984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特徵分析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4" name="Google Shape;1934;p119"/>
          <p:cNvSpPr/>
          <p:nvPr/>
        </p:nvSpPr>
        <p:spPr>
          <a:xfrm>
            <a:off x="735061" y="3830077"/>
            <a:ext cx="1538100" cy="3039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5" name="Google Shape;1935;p119"/>
          <p:cNvSpPr txBox="1"/>
          <p:nvPr/>
        </p:nvSpPr>
        <p:spPr>
          <a:xfrm>
            <a:off x="775857" y="3913321"/>
            <a:ext cx="11982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語義分析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6" name="Google Shape;1936;p119"/>
          <p:cNvSpPr/>
          <p:nvPr/>
        </p:nvSpPr>
        <p:spPr>
          <a:xfrm>
            <a:off x="3067400" y="2427900"/>
            <a:ext cx="447000" cy="16227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0B71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0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12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42" name="Google Shape;1942;p120"/>
          <p:cNvSpPr txBox="1"/>
          <p:nvPr/>
        </p:nvSpPr>
        <p:spPr>
          <a:xfrm>
            <a:off x="1251600" y="3965551"/>
            <a:ext cx="6553200" cy="9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Microsoft JhengHei"/>
                <a:ea typeface="Microsoft JhengHei"/>
                <a:cs typeface="Microsoft JhengHei"/>
                <a:sym typeface="Microsoft JhengHei"/>
              </a:rPr>
              <a:t>獲得另一種看待文本的方法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43" name="Google Shape;1943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8842" y="692649"/>
            <a:ext cx="4993394" cy="3328946"/>
          </a:xfrm>
          <a:prstGeom prst="rect">
            <a:avLst/>
          </a:prstGeom>
          <a:noFill/>
          <a:ln>
            <a:noFill/>
          </a:ln>
        </p:spPr>
      </p:pic>
      <p:sp>
        <p:nvSpPr>
          <p:cNvPr id="1944" name="Google Shape;1944;p120"/>
          <p:cNvSpPr/>
          <p:nvPr/>
        </p:nvSpPr>
        <p:spPr>
          <a:xfrm>
            <a:off x="5090875" y="1682125"/>
            <a:ext cx="2273700" cy="1494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文本分析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8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p12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50" name="Google Shape;1950;p121"/>
          <p:cNvSpPr txBox="1"/>
          <p:nvPr/>
        </p:nvSpPr>
        <p:spPr>
          <a:xfrm>
            <a:off x="476250" y="3429800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Microsoft JhengHei"/>
                <a:ea typeface="Microsoft JhengHei"/>
                <a:cs typeface="Microsoft JhengHei"/>
                <a:sym typeface="Microsoft JhengHei"/>
              </a:rPr>
              <a:t>你從中學到了什麼！</a:t>
            </a:r>
            <a:endParaRPr b="1" sz="4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51" name="Google Shape;1951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348550" y="828250"/>
            <a:ext cx="3066691" cy="3066701"/>
          </a:xfrm>
          <a:prstGeom prst="rect">
            <a:avLst/>
          </a:prstGeom>
          <a:noFill/>
          <a:ln>
            <a:noFill/>
          </a:ln>
          <a:effectLst>
            <a:outerShdw blurRad="1042988" rotWithShape="0" algn="bl" dir="5400000" dist="19050">
              <a:srgbClr val="FFFF00">
                <a:alpha val="50000"/>
              </a:srgbClr>
            </a:outerShdw>
          </a:effectLst>
        </p:spPr>
      </p:pic>
      <p:pic>
        <p:nvPicPr>
          <p:cNvPr id="1952" name="Google Shape;1952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9750" y="2258108"/>
            <a:ext cx="1330874" cy="130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3" name="Google Shape;1953;p121"/>
          <p:cNvSpPr txBox="1"/>
          <p:nvPr/>
        </p:nvSpPr>
        <p:spPr>
          <a:xfrm>
            <a:off x="3072000" y="23595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Microsoft JhengHei"/>
                <a:ea typeface="Microsoft JhengHei"/>
                <a:cs typeface="Microsoft JhengHei"/>
                <a:sym typeface="Microsoft JhengHei"/>
              </a:rPr>
              <a:t>重要的是</a:t>
            </a:r>
            <a:endParaRPr sz="320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7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p122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延伸閱讀</a:t>
            </a:r>
            <a:endParaRPr/>
          </a:p>
        </p:txBody>
      </p:sp>
      <p:sp>
        <p:nvSpPr>
          <p:cNvPr id="1959" name="Google Shape;1959;p12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3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" name="Google Shape;1964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3462" y="1761450"/>
            <a:ext cx="1780575" cy="178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5" name="Google Shape;1965;p123"/>
          <p:cNvSpPr txBox="1"/>
          <p:nvPr>
            <p:ph idx="1" type="body"/>
          </p:nvPr>
        </p:nvSpPr>
        <p:spPr>
          <a:xfrm>
            <a:off x="3491200" y="3542025"/>
            <a:ext cx="2121900" cy="9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Mining Text Data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完整回顧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文本探勘各種議題</a:t>
            </a:r>
            <a:br>
              <a:rPr lang="en" sz="1400"/>
            </a:br>
            <a:r>
              <a:rPr lang="en" sz="1000"/>
              <a:t>(978-1-4614-3222-7)</a:t>
            </a:r>
            <a:endParaRPr sz="1000"/>
          </a:p>
        </p:txBody>
      </p:sp>
      <p:pic>
        <p:nvPicPr>
          <p:cNvPr id="1966" name="Google Shape;1966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2475" y="1761450"/>
            <a:ext cx="1179342" cy="178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7" name="Google Shape;1967;p12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推薦書籍：文本分析</a:t>
            </a:r>
            <a:endParaRPr/>
          </a:p>
        </p:txBody>
      </p:sp>
      <p:sp>
        <p:nvSpPr>
          <p:cNvPr id="1968" name="Google Shape;1968;p12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69" name="Google Shape;1969;p123"/>
          <p:cNvSpPr txBox="1"/>
          <p:nvPr>
            <p:ph idx="1" type="body"/>
          </p:nvPr>
        </p:nvSpPr>
        <p:spPr>
          <a:xfrm>
            <a:off x="1369300" y="3542025"/>
            <a:ext cx="2121900" cy="7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Python自然語言處理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大量實作,實戰取向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(978-7-115-33368-1)</a:t>
            </a:r>
            <a:endParaRPr sz="1000"/>
          </a:p>
        </p:txBody>
      </p:sp>
      <p:pic>
        <p:nvPicPr>
          <p:cNvPr id="1970" name="Google Shape;1970;p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4399" y="1761450"/>
            <a:ext cx="1311675" cy="178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71" name="Google Shape;1971;p123"/>
          <p:cNvSpPr txBox="1"/>
          <p:nvPr>
            <p:ph idx="1" type="body"/>
          </p:nvPr>
        </p:nvSpPr>
        <p:spPr>
          <a:xfrm>
            <a:off x="5652800" y="3542025"/>
            <a:ext cx="2121900" cy="9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自然語言處理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以中文為主的</a:t>
            </a:r>
            <a:br>
              <a:rPr lang="en" sz="1400"/>
            </a:br>
            <a:r>
              <a:rPr lang="en" sz="1400"/>
              <a:t>文本分析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(9789863796053)</a:t>
            </a:r>
            <a:endParaRPr sz="100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5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124"/>
          <p:cNvSpPr txBox="1"/>
          <p:nvPr>
            <p:ph idx="1" type="body"/>
          </p:nvPr>
        </p:nvSpPr>
        <p:spPr>
          <a:xfrm>
            <a:off x="1303800" y="-12875"/>
            <a:ext cx="70305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宋吉永、陳姿穎、尹相志（2013）。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BIG DATA：讓你看見真實欲望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。臺北市：精誠資訊。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陳為、沈則潛、陶煜波（2014）。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視覺化資料: 100%全腦吸收大數據, 直入神經元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。臺北市：佳魁資訊。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鄭捷（2018）。自然語言處理: 用人工智慧看懂中文。臺北市：佳魁數位。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Bird, S.、Klein, E.、Loper, E.（2014）。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Python自然语言处理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（陈涛譯）。北京：人民邮电出版社。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本丸 Ben Wan. (2019, April 10). 什麼時候ＵＸ跟數據成為了最可怕的武器 — 從《脫歐之戰》反觀台灣.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本丸 Ben Wan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Retrieved from</a:t>
            </a:r>
            <a:r>
              <a:rPr lang="en" sz="9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medium.com/@benwanmurmur/%E4%BB%80%E9%BA%BC%E6%99%82%E5%80%99%EF%BD%95%EF%BD%98%E8%B7%9F%E6%95%B8%E6%93%9A%E6%88%90%E7%82%BA%E4%BA%86%E6%9C%80%E5%8F%AF%E6%80%95%E7%9A%84%E6%AD%A6%E5%99%A8-%E5%BE%9E-%E8%84%AB%E6%AD%90%E4%B9%8B%E6%88%B0-%E5%8F%8D%E8%A7%80%E5%8F%B0%E7%81%A3-483c255c2365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5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Binder, J. M., &amp; Jennings, C. (2014). Visibility and meaning in topic models and 18th-century subject indexes.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Literary and Linguistic Computing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(3), 405-411.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10.1093/llc/fqu017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7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Blei, D. M. (2012). Probabilistic Topic Models.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Commun. ACM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55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(4), 77–84.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10.1145/2133806.2133826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9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Butler, D. (2011). Computing giants launch free science metrics.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Nature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476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(7358), 18-18.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10.1038/476018a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1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Chang, H. M., Huang, E. W., Hou, I. C., Liu, H. Y., Li, F. S., &amp; Chiou, S. F. (2019). Using a Text Mining Approach to Explore the Recording Quality of a Nursing Record System.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Journal of Nursing Research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(3), e27.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2"/>
              </a:rPr>
              <a:t>10.1097/jnr.0000000000000295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3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Coburn, A. (2005). Text Modeling and Visualization with Network Graphs. In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Proceedings of the Digital Humanities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University of Victoria, British Columbia, Canada.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Collins, C., Viegas, F. B., &amp; Wattenberg, M. (2009). Parallel Tag Clouds to explore and analyze faceted text corpora. In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2009 IEEE Symposium on Visual Analytics Science and Technology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(pp. 91-98).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4"/>
              </a:rPr>
              <a:t>10.1109/VAST.2009.5333443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5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Collins, Christopher, Carpendale, S., &amp; Penn, G. (2009). DocuBurst: Visualizing Document Content using Language Structure.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Computer Graphics Forum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(3), 1039-1046.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6"/>
              </a:rPr>
              <a:t>10.1111/j.1467-8659.2009.01439.x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7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977" name="Google Shape;1977;p12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8" name="Google Shape;1978;p124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979" name="Google Shape;1979;p124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980" name="Google Shape;1980;p124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981" name="Google Shape;1981;p124"/>
          <p:cNvSpPr txBox="1"/>
          <p:nvPr>
            <p:ph type="title"/>
          </p:nvPr>
        </p:nvSpPr>
        <p:spPr>
          <a:xfrm>
            <a:off x="658100" y="773750"/>
            <a:ext cx="5913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參考資料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5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p125"/>
          <p:cNvSpPr txBox="1"/>
          <p:nvPr>
            <p:ph idx="1" type="body"/>
          </p:nvPr>
        </p:nvSpPr>
        <p:spPr>
          <a:xfrm>
            <a:off x="1303800" y="0"/>
            <a:ext cx="70305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Connolly, S. (2012, May 14). 7 Key Drivers for the Big Data Market.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Hortonworks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Retrieved June 2, 2019, from</a:t>
            </a:r>
            <a:r>
              <a:rPr lang="en" sz="9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https://hortonworks.com/blog/7-key-drivers-for-the-big-data-market/</a:t>
            </a:r>
            <a:endParaRPr sz="900" u="sng">
              <a:solidFill>
                <a:schemeClr val="accent5"/>
              </a:solidFill>
              <a:latin typeface="Arial"/>
              <a:ea typeface="Arial"/>
              <a:cs typeface="Arial"/>
              <a:sym typeface="Arial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Ham, F. van, Wattenberg, M., &amp; Viégas, F. B. (2009). Mapping Text with Phrase Nets.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IEEE Transactions on Visualization and Computer Graphics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doi:</a:t>
            </a:r>
            <a:r>
              <a:rPr lang="en" sz="9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10.1109/TVCG.2009.165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Havre, S., Hetzler, B., &amp; Nowell, L. (2000). ThemeRiver: visualizing theme changes over time. In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IEEE Symposium on Information Visualization 2000. INFOVIS 2000. Proceedings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(pp. 115-123).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10.1109/INFVIS.2000.885098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8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Heuser, R., Algee-Hewitt, M., &amp; Lockhart, A. (2016). Mapping the Emotions of London in Fiction, 1700–1900: A Crowdsourcing Experiment. In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Literary Mapping in the Digital Age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(pp. 25-46).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10.4324/9781315592596-12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0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Jänicke, S., Geßner, A., Büchler, M., &amp; Scheuermann, G. (2014). Visualizations for Text Re-use. In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2014 International Conference on Information Visualization Theory and Applications (IVAPP)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(pp. 59-70).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Jänicke, Stefan, Geßner, A., Franzini, G., Terras, M., Mahony, S., &amp; Scheuermann, G. (2015). TRAViz: A Visualization for Variant Graphs.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 Scholarship in the Humanities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(suppl_1), i83-i99.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10.1093/llc/fqv049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2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Klein, L. F. (2012). Social network analysis and visualization in ‘the papers of thomas jefferson.’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Proceedings of the Digital Humanities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(9), 12.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Lettier. (2018, February 23). Your Guide to Latent Dirichlet Allocation.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Lettier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Retrieved from</a:t>
            </a:r>
            <a:r>
              <a:rPr lang="en" sz="9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4"/>
              </a:rPr>
              <a:t>https://medium.com/@lettier/how-does-lda-work-ill-explain-using-emoji-108abf40fa7d</a:t>
            </a:r>
            <a:endParaRPr sz="9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5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Liu, S., Zhou, M. X., Pan, S., Song, Y., Qian, W., Cai, W., et al. (2012). TIARA: Interactive, Topic-Based Visual Text Summarization and Analysis.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ACM Trans. Intell. Syst. Technol.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(2), 25:1–25:28. doi:</a:t>
            </a: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6"/>
              </a:rPr>
              <a:t>10.1145/2089094.2089101</a:t>
            </a:r>
            <a:endParaRPr/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Manu Cartoons. (2013, March 26). New co-authored post and my 1st ever cartoon on Big Data! Full-size cartoon to come. </a:t>
            </a:r>
            <a:r>
              <a:rPr i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Manu Cartoons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Retrieved from</a:t>
            </a:r>
            <a:r>
              <a:rPr lang="en" sz="9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acebook.com/manucartoons/photos/a.113566055350963/549179125122985/?type=3&amp;__xts__%5B0%5D=68.ARAYGabAk-tAK37OktEi-emoKqSU8RbReNymfAMgiXKJAU56ROFWtbE_nnj1mCe_NmfoCZEsLZwf9kk96WQVFEXscuKqo8T9vJyJshNyPYWGiYOr_j1Vdjll14OOKWs0pFYRUGWtb7zO2YRRWCqcyNGs_q2Xsw7dw5cqgESF5MaVejZOOulo3Wxu2vq56nhf_q-9r9WyE1ixVlpV4DiiAr-SXmy2lIZ6Zvab0cry-13b0LpJ0QdVDKXK5kiluVIE1OHv-kRbOhntqwS99WxGdrxuamU3yM8fIbkOGy8rWIw7OLvU6rZIl9W1zRkbfW8_7Wg&amp;__tn__=-R</a:t>
            </a:r>
            <a:endParaRPr sz="900"/>
          </a:p>
        </p:txBody>
      </p:sp>
      <p:sp>
        <p:nvSpPr>
          <p:cNvPr id="1987" name="Google Shape;1987;p12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88" name="Google Shape;1988;p125"/>
          <p:cNvSpPr/>
          <p:nvPr/>
        </p:nvSpPr>
        <p:spPr>
          <a:xfrm>
            <a:off x="618025" y="800025"/>
            <a:ext cx="519025" cy="1519525"/>
          </a:xfrm>
          <a:prstGeom prst="flowChartOffpageConnector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989" name="Google Shape;1989;p125"/>
          <p:cNvSpPr txBox="1"/>
          <p:nvPr/>
        </p:nvSpPr>
        <p:spPr>
          <a:xfrm>
            <a:off x="618038" y="800013"/>
            <a:ext cx="519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990" name="Google Shape;1990;p125"/>
          <p:cNvSpPr/>
          <p:nvPr/>
        </p:nvSpPr>
        <p:spPr>
          <a:xfrm>
            <a:off x="618025" y="598572"/>
            <a:ext cx="519000" cy="201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991" name="Google Shape;1991;p125"/>
          <p:cNvSpPr txBox="1"/>
          <p:nvPr>
            <p:ph type="title"/>
          </p:nvPr>
        </p:nvSpPr>
        <p:spPr>
          <a:xfrm>
            <a:off x="658100" y="773750"/>
            <a:ext cx="5913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參考資料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佈景主題">
  <a:themeElements>
    <a:clrScheme name="人智中心PP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BCCE5"/>
      </a:accent1>
      <a:accent2>
        <a:srgbClr val="A596CC"/>
      </a:accent2>
      <a:accent3>
        <a:srgbClr val="65D5C0"/>
      </a:accent3>
      <a:accent4>
        <a:srgbClr val="F2CF7D"/>
      </a:accent4>
      <a:accent5>
        <a:srgbClr val="338BCA"/>
      </a:accent5>
      <a:accent6>
        <a:srgbClr val="323232"/>
      </a:accent6>
      <a:hlink>
        <a:srgbClr val="CCCCCC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